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8288000" cy="10287000"/>
  <p:notesSz cx="6858000" cy="9144000"/>
  <p:embeddedFontLst>
    <p:embeddedFont>
      <p:font typeface="Glacial Indifference Bold" pitchFamily="2" charset="0"/>
      <p:regular r:id="rId21"/>
      <p:bold r:id="rId22"/>
    </p:embeddedFont>
    <p:embeddedFont>
      <p:font typeface="Inter" panose="020B0502030000000004" pitchFamily="34" charset="0"/>
      <p:regular r:id="rId23"/>
    </p:embeddedFont>
    <p:embeddedFont>
      <p:font typeface="Inter Bold" panose="020B0802030000000004" pitchFamily="34" charset="0"/>
      <p:regular r:id="rId24"/>
      <p:bold r:id="rId25"/>
    </p:embeddedFont>
    <p:embeddedFont>
      <p:font typeface="Inter Medium" panose="02000503000000020004" pitchFamily="2" charset="0"/>
      <p:regular r:id="rId26"/>
    </p:embeddedFont>
    <p:embeddedFont>
      <p:font typeface="Inter Semi-Bold" panose="02000503000000020004" pitchFamily="2" charset="0"/>
      <p:regular r:id="rId27"/>
      <p:bold r:id="rId28"/>
    </p:embeddedFont>
    <p:embeddedFont>
      <p:font typeface="Inter Ultra-Bold" panose="02000503000000020004" pitchFamily="2" charset="0"/>
      <p:regular r:id="rId29"/>
      <p:bold r:id="rId30"/>
    </p:embeddedFont>
    <p:embeddedFont>
      <p:font typeface="RoxboroughCF" pitchFamily="2" charset="77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 autoAdjust="0"/>
    <p:restoredTop sz="94561" autoAdjust="0"/>
  </p:normalViewPr>
  <p:slideViewPr>
    <p:cSldViewPr>
      <p:cViewPr varScale="1">
        <p:scale>
          <a:sx n="78" d="100"/>
          <a:sy n="78" d="100"/>
        </p:scale>
        <p:origin x="60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51.sv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5" Type="http://schemas.openxmlformats.org/officeDocument/2006/relationships/image" Target="../media/image4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04354" y="8703354"/>
            <a:ext cx="554946" cy="554946"/>
          </a:xfrm>
          <a:custGeom>
            <a:avLst/>
            <a:gdLst/>
            <a:ahLst/>
            <a:cxnLst/>
            <a:rect l="l" t="t" r="r" b="b"/>
            <a:pathLst>
              <a:path w="554946" h="554946">
                <a:moveTo>
                  <a:pt x="0" y="0"/>
                </a:moveTo>
                <a:lnTo>
                  <a:pt x="554946" y="0"/>
                </a:lnTo>
                <a:lnTo>
                  <a:pt x="554946" y="554946"/>
                </a:lnTo>
                <a:lnTo>
                  <a:pt x="0" y="554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4291868" y="8915325"/>
            <a:ext cx="9704263" cy="0"/>
          </a:xfrm>
          <a:prstGeom prst="line">
            <a:avLst/>
          </a:prstGeom>
          <a:ln w="28575" cap="rnd">
            <a:solidFill>
              <a:srgbClr val="C70C6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3302745"/>
            <a:ext cx="16230600" cy="223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04271"/>
                </a:solidFill>
                <a:latin typeface="RoxboroughCF"/>
                <a:ea typeface="RoxboroughCF"/>
                <a:cs typeface="RoxboroughCF"/>
                <a:sym typeface="RoxboroughCF"/>
              </a:rPr>
              <a:t>EVENT SUCCESS: DATA-DRIVEN DASHBOARDS FOR GROWTH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4966" y="2709727"/>
            <a:ext cx="3781469" cy="2787058"/>
          </a:xfrm>
          <a:custGeom>
            <a:avLst/>
            <a:gdLst/>
            <a:ahLst/>
            <a:cxnLst/>
            <a:rect l="l" t="t" r="r" b="b"/>
            <a:pathLst>
              <a:path w="3781469" h="2787058">
                <a:moveTo>
                  <a:pt x="0" y="0"/>
                </a:moveTo>
                <a:lnTo>
                  <a:pt x="3781469" y="0"/>
                </a:lnTo>
                <a:lnTo>
                  <a:pt x="3781469" y="2787058"/>
                </a:lnTo>
                <a:lnTo>
                  <a:pt x="0" y="2787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048778" y="2709727"/>
            <a:ext cx="6501386" cy="2787058"/>
          </a:xfrm>
          <a:custGeom>
            <a:avLst/>
            <a:gdLst/>
            <a:ahLst/>
            <a:cxnLst/>
            <a:rect l="l" t="t" r="r" b="b"/>
            <a:pathLst>
              <a:path w="6501386" h="2787058">
                <a:moveTo>
                  <a:pt x="0" y="0"/>
                </a:moveTo>
                <a:lnTo>
                  <a:pt x="6501386" y="0"/>
                </a:lnTo>
                <a:lnTo>
                  <a:pt x="6501386" y="2787058"/>
                </a:lnTo>
                <a:lnTo>
                  <a:pt x="0" y="27870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b="-40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42638" y="2709727"/>
            <a:ext cx="3584696" cy="2787058"/>
          </a:xfrm>
          <a:custGeom>
            <a:avLst/>
            <a:gdLst/>
            <a:ahLst/>
            <a:cxnLst/>
            <a:rect l="l" t="t" r="r" b="b"/>
            <a:pathLst>
              <a:path w="3584696" h="2787058">
                <a:moveTo>
                  <a:pt x="0" y="0"/>
                </a:moveTo>
                <a:lnTo>
                  <a:pt x="3584697" y="0"/>
                </a:lnTo>
                <a:lnTo>
                  <a:pt x="3584697" y="2787058"/>
                </a:lnTo>
                <a:lnTo>
                  <a:pt x="0" y="2787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</a:blip>
            <a:stretch>
              <a:fillRect t="-2251" b="-22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386146" y="6211160"/>
            <a:ext cx="9441189" cy="3321298"/>
          </a:xfrm>
          <a:custGeom>
            <a:avLst/>
            <a:gdLst/>
            <a:ahLst/>
            <a:cxnLst/>
            <a:rect l="l" t="t" r="r" b="b"/>
            <a:pathLst>
              <a:path w="9441189" h="3321298">
                <a:moveTo>
                  <a:pt x="0" y="0"/>
                </a:moveTo>
                <a:lnTo>
                  <a:pt x="9441189" y="0"/>
                </a:lnTo>
                <a:lnTo>
                  <a:pt x="9441189" y="3321297"/>
                </a:lnTo>
                <a:lnTo>
                  <a:pt x="0" y="3321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</a:blip>
            <a:stretch>
              <a:fillRect l="-1376" t="-2868" r="-13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45338" y="895350"/>
            <a:ext cx="162306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04271"/>
                </a:solidFill>
                <a:latin typeface="RoxboroughCF"/>
                <a:ea typeface="RoxboroughCF"/>
                <a:cs typeface="RoxboroughCF"/>
                <a:sym typeface="RoxboroughCF"/>
              </a:rPr>
              <a:t>DASHBOARD-DRIVEN INSIGHTS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96507" y="8877225"/>
            <a:ext cx="316037" cy="3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8"/>
              </a:lnSpc>
              <a:spcBef>
                <a:spcPct val="0"/>
              </a:spcBef>
            </a:pPr>
            <a:r>
              <a:rPr lang="en-US" sz="2084" spc="323">
                <a:solidFill>
                  <a:srgbClr val="104271"/>
                </a:solidFill>
                <a:latin typeface="Inter"/>
                <a:ea typeface="Inter"/>
                <a:cs typeface="Inter"/>
                <a:sym typeface="Inter"/>
              </a:rPr>
              <a:t>11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572566"/>
            <a:ext cx="3764499" cy="2774550"/>
          </a:xfrm>
          <a:custGeom>
            <a:avLst/>
            <a:gdLst/>
            <a:ahLst/>
            <a:cxnLst/>
            <a:rect l="l" t="t" r="r" b="b"/>
            <a:pathLst>
              <a:path w="3764499" h="2774550">
                <a:moveTo>
                  <a:pt x="0" y="0"/>
                </a:moveTo>
                <a:lnTo>
                  <a:pt x="3764499" y="0"/>
                </a:lnTo>
                <a:lnTo>
                  <a:pt x="3764499" y="2774550"/>
                </a:lnTo>
                <a:lnTo>
                  <a:pt x="0" y="2774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514286" y="2572566"/>
            <a:ext cx="6472210" cy="2774550"/>
          </a:xfrm>
          <a:custGeom>
            <a:avLst/>
            <a:gdLst/>
            <a:ahLst/>
            <a:cxnLst/>
            <a:rect l="l" t="t" r="r" b="b"/>
            <a:pathLst>
              <a:path w="6472210" h="2774550">
                <a:moveTo>
                  <a:pt x="0" y="0"/>
                </a:moveTo>
                <a:lnTo>
                  <a:pt x="6472210" y="0"/>
                </a:lnTo>
                <a:lnTo>
                  <a:pt x="6472210" y="2774550"/>
                </a:lnTo>
                <a:lnTo>
                  <a:pt x="0" y="2774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0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59066" y="2572566"/>
            <a:ext cx="3435910" cy="2774550"/>
          </a:xfrm>
          <a:custGeom>
            <a:avLst/>
            <a:gdLst/>
            <a:ahLst/>
            <a:cxnLst/>
            <a:rect l="l" t="t" r="r" b="b"/>
            <a:pathLst>
              <a:path w="3435910" h="2774550">
                <a:moveTo>
                  <a:pt x="0" y="0"/>
                </a:moveTo>
                <a:lnTo>
                  <a:pt x="3435910" y="0"/>
                </a:lnTo>
                <a:lnTo>
                  <a:pt x="3435910" y="2774550"/>
                </a:lnTo>
                <a:lnTo>
                  <a:pt x="0" y="2774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3000"/>
            </a:blip>
            <a:stretch>
              <a:fillRect t="-6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252696" y="6098455"/>
            <a:ext cx="9449942" cy="3328105"/>
          </a:xfrm>
          <a:custGeom>
            <a:avLst/>
            <a:gdLst/>
            <a:ahLst/>
            <a:cxnLst/>
            <a:rect l="l" t="t" r="r" b="b"/>
            <a:pathLst>
              <a:path w="9449942" h="3328105">
                <a:moveTo>
                  <a:pt x="0" y="0"/>
                </a:moveTo>
                <a:lnTo>
                  <a:pt x="9449943" y="0"/>
                </a:lnTo>
                <a:lnTo>
                  <a:pt x="9449943" y="3328105"/>
                </a:lnTo>
                <a:lnTo>
                  <a:pt x="0" y="3328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45338" y="895350"/>
            <a:ext cx="162306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04271"/>
                </a:solidFill>
                <a:latin typeface="RoxboroughCF"/>
                <a:ea typeface="RoxboroughCF"/>
                <a:cs typeface="RoxboroughCF"/>
                <a:sym typeface="RoxboroughCF"/>
              </a:rPr>
              <a:t>DASHBOARD-DRIVEN INSIGHTS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74889" y="8877225"/>
            <a:ext cx="359271" cy="3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8"/>
              </a:lnSpc>
              <a:spcBef>
                <a:spcPct val="0"/>
              </a:spcBef>
            </a:pPr>
            <a:r>
              <a:rPr lang="en-US" sz="2084" spc="323">
                <a:solidFill>
                  <a:srgbClr val="104271"/>
                </a:solidFill>
                <a:latin typeface="Inter"/>
                <a:ea typeface="Inter"/>
                <a:cs typeface="Inter"/>
                <a:sym typeface="Inter"/>
              </a:rPr>
              <a:t>12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709727"/>
            <a:ext cx="3578399" cy="2637389"/>
          </a:xfrm>
          <a:custGeom>
            <a:avLst/>
            <a:gdLst/>
            <a:ahLst/>
            <a:cxnLst/>
            <a:rect l="l" t="t" r="r" b="b"/>
            <a:pathLst>
              <a:path w="3578399" h="2637389">
                <a:moveTo>
                  <a:pt x="0" y="0"/>
                </a:moveTo>
                <a:lnTo>
                  <a:pt x="3578399" y="0"/>
                </a:lnTo>
                <a:lnTo>
                  <a:pt x="3578399" y="2637389"/>
                </a:lnTo>
                <a:lnTo>
                  <a:pt x="0" y="2637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703619" y="2572566"/>
            <a:ext cx="6472210" cy="2774550"/>
          </a:xfrm>
          <a:custGeom>
            <a:avLst/>
            <a:gdLst/>
            <a:ahLst/>
            <a:cxnLst/>
            <a:rect l="l" t="t" r="r" b="b"/>
            <a:pathLst>
              <a:path w="6472210" h="2774550">
                <a:moveTo>
                  <a:pt x="0" y="0"/>
                </a:moveTo>
                <a:lnTo>
                  <a:pt x="6472209" y="0"/>
                </a:lnTo>
                <a:lnTo>
                  <a:pt x="6472209" y="2774550"/>
                </a:lnTo>
                <a:lnTo>
                  <a:pt x="0" y="2774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b="-40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955776" y="2572566"/>
            <a:ext cx="3435910" cy="2774550"/>
          </a:xfrm>
          <a:custGeom>
            <a:avLst/>
            <a:gdLst/>
            <a:ahLst/>
            <a:cxnLst/>
            <a:rect l="l" t="t" r="r" b="b"/>
            <a:pathLst>
              <a:path w="3435910" h="2774550">
                <a:moveTo>
                  <a:pt x="0" y="0"/>
                </a:moveTo>
                <a:lnTo>
                  <a:pt x="3435911" y="0"/>
                </a:lnTo>
                <a:lnTo>
                  <a:pt x="3435911" y="2774550"/>
                </a:lnTo>
                <a:lnTo>
                  <a:pt x="0" y="2774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297340" y="6224529"/>
            <a:ext cx="9094346" cy="3202870"/>
          </a:xfrm>
          <a:custGeom>
            <a:avLst/>
            <a:gdLst/>
            <a:ahLst/>
            <a:cxnLst/>
            <a:rect l="l" t="t" r="r" b="b"/>
            <a:pathLst>
              <a:path w="9094346" h="3202870">
                <a:moveTo>
                  <a:pt x="0" y="0"/>
                </a:moveTo>
                <a:lnTo>
                  <a:pt x="9094347" y="0"/>
                </a:lnTo>
                <a:lnTo>
                  <a:pt x="9094347" y="3202870"/>
                </a:lnTo>
                <a:lnTo>
                  <a:pt x="0" y="3202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45338" y="895350"/>
            <a:ext cx="162306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04271"/>
                </a:solidFill>
                <a:latin typeface="RoxboroughCF"/>
                <a:ea typeface="RoxboroughCF"/>
                <a:cs typeface="RoxboroughCF"/>
                <a:sym typeface="RoxboroughCF"/>
              </a:rPr>
              <a:t>DASHBOARD-DRIVEN INSIGHTS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70759" y="8877225"/>
            <a:ext cx="367531" cy="3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8"/>
              </a:lnSpc>
              <a:spcBef>
                <a:spcPct val="0"/>
              </a:spcBef>
            </a:pPr>
            <a:r>
              <a:rPr lang="en-US" sz="2084" spc="323">
                <a:solidFill>
                  <a:srgbClr val="104271"/>
                </a:solidFill>
                <a:latin typeface="Inter"/>
                <a:ea typeface="Inter"/>
                <a:cs typeface="Inter"/>
                <a:sym typeface="Inter"/>
              </a:rPr>
              <a:t>13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709727"/>
            <a:ext cx="3578399" cy="2637389"/>
          </a:xfrm>
          <a:custGeom>
            <a:avLst/>
            <a:gdLst/>
            <a:ahLst/>
            <a:cxnLst/>
            <a:rect l="l" t="t" r="r" b="b"/>
            <a:pathLst>
              <a:path w="3578399" h="2637389">
                <a:moveTo>
                  <a:pt x="0" y="0"/>
                </a:moveTo>
                <a:lnTo>
                  <a:pt x="3578399" y="0"/>
                </a:lnTo>
                <a:lnTo>
                  <a:pt x="3578399" y="2637389"/>
                </a:lnTo>
                <a:lnTo>
                  <a:pt x="0" y="2637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703619" y="2572566"/>
            <a:ext cx="6472210" cy="2774550"/>
          </a:xfrm>
          <a:custGeom>
            <a:avLst/>
            <a:gdLst/>
            <a:ahLst/>
            <a:cxnLst/>
            <a:rect l="l" t="t" r="r" b="b"/>
            <a:pathLst>
              <a:path w="6472210" h="2774550">
                <a:moveTo>
                  <a:pt x="0" y="0"/>
                </a:moveTo>
                <a:lnTo>
                  <a:pt x="6472209" y="0"/>
                </a:lnTo>
                <a:lnTo>
                  <a:pt x="6472209" y="2774550"/>
                </a:lnTo>
                <a:lnTo>
                  <a:pt x="0" y="2774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b="-40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955776" y="2572566"/>
            <a:ext cx="3435910" cy="2774550"/>
          </a:xfrm>
          <a:custGeom>
            <a:avLst/>
            <a:gdLst/>
            <a:ahLst/>
            <a:cxnLst/>
            <a:rect l="l" t="t" r="r" b="b"/>
            <a:pathLst>
              <a:path w="3435910" h="2774550">
                <a:moveTo>
                  <a:pt x="0" y="0"/>
                </a:moveTo>
                <a:lnTo>
                  <a:pt x="3435911" y="0"/>
                </a:lnTo>
                <a:lnTo>
                  <a:pt x="3435911" y="2774550"/>
                </a:lnTo>
                <a:lnTo>
                  <a:pt x="0" y="2774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</a:blip>
            <a:stretch>
              <a:fillRect t="-6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297340" y="6371788"/>
            <a:ext cx="9094346" cy="3202870"/>
          </a:xfrm>
          <a:custGeom>
            <a:avLst/>
            <a:gdLst/>
            <a:ahLst/>
            <a:cxnLst/>
            <a:rect l="l" t="t" r="r" b="b"/>
            <a:pathLst>
              <a:path w="9094346" h="3202870">
                <a:moveTo>
                  <a:pt x="0" y="0"/>
                </a:moveTo>
                <a:lnTo>
                  <a:pt x="9094347" y="0"/>
                </a:lnTo>
                <a:lnTo>
                  <a:pt x="9094347" y="3202869"/>
                </a:lnTo>
                <a:lnTo>
                  <a:pt x="0" y="3202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45338" y="895350"/>
            <a:ext cx="162306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04271"/>
                </a:solidFill>
                <a:latin typeface="RoxboroughCF"/>
                <a:ea typeface="RoxboroughCF"/>
                <a:cs typeface="RoxboroughCF"/>
                <a:sym typeface="RoxboroughCF"/>
              </a:rPr>
              <a:t>DASHBOARD-DRIVEN INSIGHTS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69978" y="8877225"/>
            <a:ext cx="369094" cy="3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8"/>
              </a:lnSpc>
              <a:spcBef>
                <a:spcPct val="0"/>
              </a:spcBef>
            </a:pPr>
            <a:r>
              <a:rPr lang="en-US" sz="2084" spc="323">
                <a:solidFill>
                  <a:srgbClr val="104271"/>
                </a:solidFill>
                <a:latin typeface="Inter"/>
                <a:ea typeface="Inter"/>
                <a:cs typeface="Inter"/>
                <a:sym typeface="Inter"/>
              </a:rPr>
              <a:t>14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4016" y="2709727"/>
            <a:ext cx="3302134" cy="2433773"/>
          </a:xfrm>
          <a:custGeom>
            <a:avLst/>
            <a:gdLst/>
            <a:ahLst/>
            <a:cxnLst/>
            <a:rect l="l" t="t" r="r" b="b"/>
            <a:pathLst>
              <a:path w="3302134" h="2433773">
                <a:moveTo>
                  <a:pt x="0" y="0"/>
                </a:moveTo>
                <a:lnTo>
                  <a:pt x="3302133" y="0"/>
                </a:lnTo>
                <a:lnTo>
                  <a:pt x="3302133" y="2433773"/>
                </a:lnTo>
                <a:lnTo>
                  <a:pt x="0" y="2433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804333" y="2572566"/>
            <a:ext cx="5677276" cy="2433773"/>
          </a:xfrm>
          <a:custGeom>
            <a:avLst/>
            <a:gdLst/>
            <a:ahLst/>
            <a:cxnLst/>
            <a:rect l="l" t="t" r="r" b="b"/>
            <a:pathLst>
              <a:path w="5677276" h="2433773">
                <a:moveTo>
                  <a:pt x="0" y="0"/>
                </a:moveTo>
                <a:lnTo>
                  <a:pt x="5677277" y="0"/>
                </a:lnTo>
                <a:lnTo>
                  <a:pt x="5677277" y="2433773"/>
                </a:lnTo>
                <a:lnTo>
                  <a:pt x="0" y="24337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b="-40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492964" y="2572566"/>
            <a:ext cx="3013903" cy="2433773"/>
          </a:xfrm>
          <a:custGeom>
            <a:avLst/>
            <a:gdLst/>
            <a:ahLst/>
            <a:cxnLst/>
            <a:rect l="l" t="t" r="r" b="b"/>
            <a:pathLst>
              <a:path w="3013903" h="2433773">
                <a:moveTo>
                  <a:pt x="0" y="0"/>
                </a:moveTo>
                <a:lnTo>
                  <a:pt x="3013903" y="0"/>
                </a:lnTo>
                <a:lnTo>
                  <a:pt x="3013903" y="2433773"/>
                </a:lnTo>
                <a:lnTo>
                  <a:pt x="0" y="2433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0999"/>
            </a:blip>
            <a:stretch>
              <a:fillRect t="-6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354316" y="6201967"/>
            <a:ext cx="9156026" cy="3224592"/>
          </a:xfrm>
          <a:custGeom>
            <a:avLst/>
            <a:gdLst/>
            <a:ahLst/>
            <a:cxnLst/>
            <a:rect l="l" t="t" r="r" b="b"/>
            <a:pathLst>
              <a:path w="9156026" h="3224592">
                <a:moveTo>
                  <a:pt x="0" y="0"/>
                </a:moveTo>
                <a:lnTo>
                  <a:pt x="9156025" y="0"/>
                </a:lnTo>
                <a:lnTo>
                  <a:pt x="9156025" y="3224593"/>
                </a:lnTo>
                <a:lnTo>
                  <a:pt x="0" y="32245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45338" y="895350"/>
            <a:ext cx="162306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04271"/>
                </a:solidFill>
                <a:latin typeface="RoxboroughCF"/>
                <a:ea typeface="RoxboroughCF"/>
                <a:cs typeface="RoxboroughCF"/>
                <a:sym typeface="RoxboroughCF"/>
              </a:rPr>
              <a:t>DASHBOARD-DRIVEN INSIGHTS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74517" y="8877225"/>
            <a:ext cx="360015" cy="3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8"/>
              </a:lnSpc>
              <a:spcBef>
                <a:spcPct val="0"/>
              </a:spcBef>
            </a:pPr>
            <a:r>
              <a:rPr lang="en-US" sz="2084" spc="323">
                <a:solidFill>
                  <a:srgbClr val="104271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5338" y="895350"/>
            <a:ext cx="162306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04271"/>
                </a:solidFill>
                <a:latin typeface="RoxboroughCF"/>
                <a:ea typeface="RoxboroughCF"/>
                <a:cs typeface="RoxboroughCF"/>
                <a:sym typeface="RoxboroughCF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89928" y="3547156"/>
            <a:ext cx="12741747" cy="2573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918" lvl="1" indent="-257459" algn="l">
              <a:lnSpc>
                <a:spcPts val="4197"/>
              </a:lnSpc>
              <a:buFont typeface="Arial"/>
              <a:buChar char="•"/>
            </a:pPr>
            <a:r>
              <a:rPr lang="en-US" sz="2384" b="1" spc="97">
                <a:solidFill>
                  <a:srgbClr val="146BA5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DEVELOPED A STREAMLINED APPROACH TO TRACKING EVENT SUCCESS WITH AN INTUITIVE, USER-FRIENDLY UI ACCESSIBLE TO ALL USERS. </a:t>
            </a:r>
          </a:p>
          <a:p>
            <a:pPr marL="514918" lvl="1" indent="-257459" algn="l">
              <a:lnSpc>
                <a:spcPts val="4197"/>
              </a:lnSpc>
              <a:buFont typeface="Arial"/>
              <a:buChar char="•"/>
            </a:pPr>
            <a:r>
              <a:rPr lang="en-US" sz="2384" b="1" spc="97">
                <a:solidFill>
                  <a:srgbClr val="146BA5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ENABLED REAL-TIME DECISION-MAKING THROUGH DYNAMIC DASHBOARDS AND HIGHLIGHTED THE IMPACT OF OUTREACH EFFORTS ON UCU'S GROWTH.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19945" y="2866134"/>
            <a:ext cx="3218929" cy="406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1"/>
              </a:lnSpc>
              <a:spcBef>
                <a:spcPct val="0"/>
              </a:spcBef>
            </a:pPr>
            <a:r>
              <a:rPr lang="en-US" sz="2379" b="1">
                <a:solidFill>
                  <a:srgbClr val="104271"/>
                </a:solidFill>
                <a:latin typeface="Inter Bold"/>
                <a:ea typeface="Inter Bold"/>
                <a:cs typeface="Inter Bold"/>
                <a:sym typeface="Inter Bold"/>
              </a:rPr>
              <a:t>KEY ACHIEVEMENTS:</a:t>
            </a:r>
          </a:p>
        </p:txBody>
      </p:sp>
      <p:sp>
        <p:nvSpPr>
          <p:cNvPr id="5" name="AutoShape 5"/>
          <p:cNvSpPr/>
          <p:nvPr/>
        </p:nvSpPr>
        <p:spPr>
          <a:xfrm>
            <a:off x="4291868" y="8915325"/>
            <a:ext cx="9704263" cy="0"/>
          </a:xfrm>
          <a:prstGeom prst="line">
            <a:avLst/>
          </a:prstGeom>
          <a:ln w="28575" cap="rnd">
            <a:solidFill>
              <a:srgbClr val="C70C6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972434" y="8877225"/>
            <a:ext cx="364182" cy="3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8"/>
              </a:lnSpc>
              <a:spcBef>
                <a:spcPct val="0"/>
              </a:spcBef>
            </a:pPr>
            <a:r>
              <a:rPr lang="en-US" sz="2084" spc="323">
                <a:solidFill>
                  <a:srgbClr val="104271"/>
                </a:solidFill>
                <a:latin typeface="Inter"/>
                <a:ea typeface="Inter"/>
                <a:cs typeface="Inter"/>
                <a:sym typeface="Inter"/>
              </a:rPr>
              <a:t>16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6774" y="2615010"/>
            <a:ext cx="7983881" cy="2192966"/>
            <a:chOff x="0" y="0"/>
            <a:chExt cx="2102750" cy="5775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2751" cy="577571"/>
            </a:xfrm>
            <a:custGeom>
              <a:avLst/>
              <a:gdLst/>
              <a:ahLst/>
              <a:cxnLst/>
              <a:rect l="l" t="t" r="r" b="b"/>
              <a:pathLst>
                <a:path w="2102751" h="577571">
                  <a:moveTo>
                    <a:pt x="19394" y="0"/>
                  </a:moveTo>
                  <a:lnTo>
                    <a:pt x="2083357" y="0"/>
                  </a:lnTo>
                  <a:cubicBezTo>
                    <a:pt x="2094068" y="0"/>
                    <a:pt x="2102751" y="8683"/>
                    <a:pt x="2102751" y="19394"/>
                  </a:cubicBezTo>
                  <a:lnTo>
                    <a:pt x="2102751" y="558177"/>
                  </a:lnTo>
                  <a:cubicBezTo>
                    <a:pt x="2102751" y="563321"/>
                    <a:pt x="2100707" y="568254"/>
                    <a:pt x="2097070" y="571891"/>
                  </a:cubicBezTo>
                  <a:cubicBezTo>
                    <a:pt x="2093433" y="575528"/>
                    <a:pt x="2088500" y="577571"/>
                    <a:pt x="2083357" y="577571"/>
                  </a:cubicBezTo>
                  <a:lnTo>
                    <a:pt x="19394" y="577571"/>
                  </a:lnTo>
                  <a:cubicBezTo>
                    <a:pt x="14250" y="577571"/>
                    <a:pt x="9317" y="575528"/>
                    <a:pt x="5680" y="571891"/>
                  </a:cubicBezTo>
                  <a:cubicBezTo>
                    <a:pt x="2043" y="568254"/>
                    <a:pt x="0" y="563321"/>
                    <a:pt x="0" y="558177"/>
                  </a:cubicBezTo>
                  <a:lnTo>
                    <a:pt x="0" y="19394"/>
                  </a:lnTo>
                  <a:cubicBezTo>
                    <a:pt x="0" y="14250"/>
                    <a:pt x="2043" y="9317"/>
                    <a:pt x="5680" y="5680"/>
                  </a:cubicBezTo>
                  <a:cubicBezTo>
                    <a:pt x="9317" y="2043"/>
                    <a:pt x="14250" y="0"/>
                    <a:pt x="19394" y="0"/>
                  </a:cubicBezTo>
                  <a:close/>
                </a:path>
              </a:pathLst>
            </a:custGeom>
            <a:solidFill>
              <a:srgbClr val="FCFFB9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102750" cy="625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8"/>
                </a:lnSpc>
              </a:pPr>
              <a:r>
                <a:rPr lang="en-US" sz="2384" b="1" spc="181">
                  <a:solidFill>
                    <a:srgbClr val="10427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STREAMLINED DATA PROCESSING:</a:t>
              </a:r>
              <a:r>
                <a:rPr lang="en-US" sz="2384" b="1" spc="18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2384" b="1" spc="181">
                  <a:solidFill>
                    <a:srgbClr val="146BA5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AUTOMATED WORKFLOWS SIGNIFICANTLY REDUCED MANUAL EFFORT AND ERRORS</a:t>
              </a:r>
              <a:r>
                <a:rPr lang="en-US" sz="2384" spc="181">
                  <a:solidFill>
                    <a:srgbClr val="146BA5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4998" y="5427101"/>
            <a:ext cx="7983881" cy="2192966"/>
            <a:chOff x="0" y="0"/>
            <a:chExt cx="2102750" cy="5775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2751" cy="577571"/>
            </a:xfrm>
            <a:custGeom>
              <a:avLst/>
              <a:gdLst/>
              <a:ahLst/>
              <a:cxnLst/>
              <a:rect l="l" t="t" r="r" b="b"/>
              <a:pathLst>
                <a:path w="2102751" h="577571">
                  <a:moveTo>
                    <a:pt x="19394" y="0"/>
                  </a:moveTo>
                  <a:lnTo>
                    <a:pt x="2083357" y="0"/>
                  </a:lnTo>
                  <a:cubicBezTo>
                    <a:pt x="2094068" y="0"/>
                    <a:pt x="2102751" y="8683"/>
                    <a:pt x="2102751" y="19394"/>
                  </a:cubicBezTo>
                  <a:lnTo>
                    <a:pt x="2102751" y="558177"/>
                  </a:lnTo>
                  <a:cubicBezTo>
                    <a:pt x="2102751" y="563321"/>
                    <a:pt x="2100707" y="568254"/>
                    <a:pt x="2097070" y="571891"/>
                  </a:cubicBezTo>
                  <a:cubicBezTo>
                    <a:pt x="2093433" y="575528"/>
                    <a:pt x="2088500" y="577571"/>
                    <a:pt x="2083357" y="577571"/>
                  </a:cubicBezTo>
                  <a:lnTo>
                    <a:pt x="19394" y="577571"/>
                  </a:lnTo>
                  <a:cubicBezTo>
                    <a:pt x="14250" y="577571"/>
                    <a:pt x="9317" y="575528"/>
                    <a:pt x="5680" y="571891"/>
                  </a:cubicBezTo>
                  <a:cubicBezTo>
                    <a:pt x="2043" y="568254"/>
                    <a:pt x="0" y="563321"/>
                    <a:pt x="0" y="558177"/>
                  </a:cubicBezTo>
                  <a:lnTo>
                    <a:pt x="0" y="19394"/>
                  </a:lnTo>
                  <a:cubicBezTo>
                    <a:pt x="0" y="14250"/>
                    <a:pt x="2043" y="9317"/>
                    <a:pt x="5680" y="5680"/>
                  </a:cubicBezTo>
                  <a:cubicBezTo>
                    <a:pt x="9317" y="2043"/>
                    <a:pt x="14250" y="0"/>
                    <a:pt x="19394" y="0"/>
                  </a:cubicBezTo>
                  <a:close/>
                </a:path>
              </a:pathLst>
            </a:custGeom>
            <a:solidFill>
              <a:srgbClr val="FAE4F3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102750" cy="625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8"/>
                </a:lnSpc>
              </a:pPr>
              <a:r>
                <a:rPr lang="en-US" sz="2384" b="1" spc="181">
                  <a:solidFill>
                    <a:srgbClr val="104271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INTEGRATED DATASETS:</a:t>
              </a:r>
              <a:r>
                <a:rPr lang="en-US" sz="2384" b="1" spc="181">
                  <a:solidFill>
                    <a:srgbClr val="00000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 </a:t>
              </a:r>
              <a:r>
                <a:rPr lang="en-US" sz="2384" b="1" spc="181">
                  <a:solidFill>
                    <a:srgbClr val="146BA5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Consolidated four fragmented data sources into a unified, cohesive dataset</a:t>
              </a:r>
              <a:r>
                <a:rPr lang="en-US" sz="2384" spc="181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45338" y="895350"/>
            <a:ext cx="162306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04271"/>
                </a:solidFill>
                <a:latin typeface="RoxboroughCF"/>
                <a:ea typeface="RoxboroughCF"/>
                <a:cs typeface="RoxboroughCF"/>
                <a:sym typeface="RoxboroughCF"/>
              </a:rPr>
              <a:t>PROJECT OUTCOMES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392057" y="2615010"/>
            <a:ext cx="7983881" cy="2192966"/>
            <a:chOff x="0" y="0"/>
            <a:chExt cx="2102750" cy="5775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02751" cy="577571"/>
            </a:xfrm>
            <a:custGeom>
              <a:avLst/>
              <a:gdLst/>
              <a:ahLst/>
              <a:cxnLst/>
              <a:rect l="l" t="t" r="r" b="b"/>
              <a:pathLst>
                <a:path w="2102751" h="577571">
                  <a:moveTo>
                    <a:pt x="19394" y="0"/>
                  </a:moveTo>
                  <a:lnTo>
                    <a:pt x="2083357" y="0"/>
                  </a:lnTo>
                  <a:cubicBezTo>
                    <a:pt x="2094068" y="0"/>
                    <a:pt x="2102751" y="8683"/>
                    <a:pt x="2102751" y="19394"/>
                  </a:cubicBezTo>
                  <a:lnTo>
                    <a:pt x="2102751" y="558177"/>
                  </a:lnTo>
                  <a:cubicBezTo>
                    <a:pt x="2102751" y="563321"/>
                    <a:pt x="2100707" y="568254"/>
                    <a:pt x="2097070" y="571891"/>
                  </a:cubicBezTo>
                  <a:cubicBezTo>
                    <a:pt x="2093433" y="575528"/>
                    <a:pt x="2088500" y="577571"/>
                    <a:pt x="2083357" y="577571"/>
                  </a:cubicBezTo>
                  <a:lnTo>
                    <a:pt x="19394" y="577571"/>
                  </a:lnTo>
                  <a:cubicBezTo>
                    <a:pt x="14250" y="577571"/>
                    <a:pt x="9317" y="575528"/>
                    <a:pt x="5680" y="571891"/>
                  </a:cubicBezTo>
                  <a:cubicBezTo>
                    <a:pt x="2043" y="568254"/>
                    <a:pt x="0" y="563321"/>
                    <a:pt x="0" y="558177"/>
                  </a:cubicBezTo>
                  <a:lnTo>
                    <a:pt x="0" y="19394"/>
                  </a:lnTo>
                  <a:cubicBezTo>
                    <a:pt x="0" y="14250"/>
                    <a:pt x="2043" y="9317"/>
                    <a:pt x="5680" y="5680"/>
                  </a:cubicBezTo>
                  <a:cubicBezTo>
                    <a:pt x="9317" y="2043"/>
                    <a:pt x="14250" y="0"/>
                    <a:pt x="19394" y="0"/>
                  </a:cubicBezTo>
                  <a:close/>
                </a:path>
              </a:pathLst>
            </a:custGeom>
            <a:solidFill>
              <a:srgbClr val="D6DE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102750" cy="625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8"/>
                </a:lnSpc>
              </a:pPr>
              <a:r>
                <a:rPr lang="en-US" sz="2384" b="1" spc="181">
                  <a:solidFill>
                    <a:srgbClr val="10427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DYNAMIC DASHBOARDS: </a:t>
              </a:r>
              <a:r>
                <a:rPr lang="en-US" sz="2384" b="1" spc="181">
                  <a:solidFill>
                    <a:srgbClr val="146BA5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REAL-TIME INSIGHTS ENABLE INFORMED DECISION-MAKING AND PERFORMANCE TRACKING</a:t>
              </a:r>
              <a:r>
                <a:rPr lang="en-US" sz="2384" b="1" spc="181">
                  <a:solidFill>
                    <a:srgbClr val="146BA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92057" y="5427101"/>
            <a:ext cx="7983881" cy="2192966"/>
            <a:chOff x="0" y="0"/>
            <a:chExt cx="2102750" cy="57757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02751" cy="577571"/>
            </a:xfrm>
            <a:custGeom>
              <a:avLst/>
              <a:gdLst/>
              <a:ahLst/>
              <a:cxnLst/>
              <a:rect l="l" t="t" r="r" b="b"/>
              <a:pathLst>
                <a:path w="2102751" h="577571">
                  <a:moveTo>
                    <a:pt x="19394" y="0"/>
                  </a:moveTo>
                  <a:lnTo>
                    <a:pt x="2083357" y="0"/>
                  </a:lnTo>
                  <a:cubicBezTo>
                    <a:pt x="2094068" y="0"/>
                    <a:pt x="2102751" y="8683"/>
                    <a:pt x="2102751" y="19394"/>
                  </a:cubicBezTo>
                  <a:lnTo>
                    <a:pt x="2102751" y="558177"/>
                  </a:lnTo>
                  <a:cubicBezTo>
                    <a:pt x="2102751" y="563321"/>
                    <a:pt x="2100707" y="568254"/>
                    <a:pt x="2097070" y="571891"/>
                  </a:cubicBezTo>
                  <a:cubicBezTo>
                    <a:pt x="2093433" y="575528"/>
                    <a:pt x="2088500" y="577571"/>
                    <a:pt x="2083357" y="577571"/>
                  </a:cubicBezTo>
                  <a:lnTo>
                    <a:pt x="19394" y="577571"/>
                  </a:lnTo>
                  <a:cubicBezTo>
                    <a:pt x="14250" y="577571"/>
                    <a:pt x="9317" y="575528"/>
                    <a:pt x="5680" y="571891"/>
                  </a:cubicBezTo>
                  <a:cubicBezTo>
                    <a:pt x="2043" y="568254"/>
                    <a:pt x="0" y="563321"/>
                    <a:pt x="0" y="558177"/>
                  </a:cubicBezTo>
                  <a:lnTo>
                    <a:pt x="0" y="19394"/>
                  </a:lnTo>
                  <a:cubicBezTo>
                    <a:pt x="0" y="14250"/>
                    <a:pt x="2043" y="9317"/>
                    <a:pt x="5680" y="5680"/>
                  </a:cubicBezTo>
                  <a:cubicBezTo>
                    <a:pt x="9317" y="2043"/>
                    <a:pt x="14250" y="0"/>
                    <a:pt x="19394" y="0"/>
                  </a:cubicBezTo>
                  <a:close/>
                </a:path>
              </a:pathLst>
            </a:custGeom>
            <a:solidFill>
              <a:srgbClr val="E2F8DB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102750" cy="625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8"/>
                </a:lnSpc>
              </a:pPr>
              <a:r>
                <a:rPr lang="en-US" sz="2384" b="1" spc="181">
                  <a:solidFill>
                    <a:srgbClr val="104271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ENHANCED OUTREACH ANALYSIS:</a:t>
              </a:r>
              <a:r>
                <a:rPr lang="en-US" sz="2384" b="1" spc="181">
                  <a:solidFill>
                    <a:srgbClr val="146BA5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 IMPROVED UNDERSTANDING OF REPEATED OUTREACH EFFORTS AND CUSTOMER ENGAGEMENT.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574766" y="8191567"/>
            <a:ext cx="13138467" cy="82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1"/>
              </a:lnSpc>
              <a:spcBef>
                <a:spcPct val="0"/>
              </a:spcBef>
            </a:pPr>
            <a:r>
              <a:rPr lang="en-US" sz="2379" b="1">
                <a:solidFill>
                  <a:srgbClr val="104271"/>
                </a:solidFill>
                <a:latin typeface="Inter Bold"/>
                <a:ea typeface="Inter Bold"/>
                <a:cs typeface="Inter Bold"/>
                <a:sym typeface="Inter Bold"/>
              </a:rPr>
              <a:t>THIS PROJECT’S OUTCOMES PROVIDES UCU WITH A SCALABLE, INTUITIVE APPROACH TO MONITOR EVENT SUCCESS AND DRIVE ORGANIZATIONAL GROWTH EFFECTIVELY.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979392" y="8877225"/>
            <a:ext cx="350267" cy="3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8"/>
              </a:lnSpc>
              <a:spcBef>
                <a:spcPct val="0"/>
              </a:spcBef>
            </a:pPr>
            <a:r>
              <a:rPr lang="en-US" sz="2084" spc="323">
                <a:solidFill>
                  <a:srgbClr val="104271"/>
                </a:solidFill>
                <a:latin typeface="Inter"/>
                <a:ea typeface="Inter"/>
                <a:cs typeface="Inter"/>
                <a:sym typeface="Inter"/>
              </a:rPr>
              <a:t>17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291868" y="8915325"/>
            <a:ext cx="9704263" cy="0"/>
          </a:xfrm>
          <a:prstGeom prst="line">
            <a:avLst/>
          </a:prstGeom>
          <a:ln w="28575" cap="rnd">
            <a:solidFill>
              <a:srgbClr val="C70C6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45338" y="895350"/>
            <a:ext cx="162306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04271"/>
                </a:solidFill>
                <a:latin typeface="RoxboroughCF"/>
                <a:ea typeface="RoxboroughCF"/>
                <a:cs typeface="RoxboroughCF"/>
                <a:sym typeface="RoxboroughCF"/>
              </a:rPr>
              <a:t>RECOMMENDATIONS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03766" y="3402998"/>
            <a:ext cx="13393320" cy="3227317"/>
            <a:chOff x="0" y="0"/>
            <a:chExt cx="17857760" cy="43030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16816" cy="1002834"/>
            </a:xfrm>
            <a:custGeom>
              <a:avLst/>
              <a:gdLst/>
              <a:ahLst/>
              <a:cxnLst/>
              <a:rect l="l" t="t" r="r" b="b"/>
              <a:pathLst>
                <a:path w="1016816" h="1002834">
                  <a:moveTo>
                    <a:pt x="0" y="0"/>
                  </a:moveTo>
                  <a:lnTo>
                    <a:pt x="1016816" y="0"/>
                  </a:lnTo>
                  <a:lnTo>
                    <a:pt x="1016816" y="1002834"/>
                  </a:lnTo>
                  <a:lnTo>
                    <a:pt x="0" y="1002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68764" y="214425"/>
              <a:ext cx="16988996" cy="4088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97" dirty="0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OUTREACH DATE SHOULD BE REQUIRED</a:t>
              </a:r>
            </a:p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97" dirty="0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Email should be required</a:t>
              </a:r>
            </a:p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97" dirty="0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Growth Officer should be standardized across all the files</a:t>
              </a:r>
            </a:p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97" dirty="0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Event Name, Event Type, On which date they attended the event should be included and required on Outreach File</a:t>
              </a:r>
            </a:p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97" dirty="0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School should be standardized across all the files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973364" y="8877225"/>
            <a:ext cx="362322" cy="3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8"/>
              </a:lnSpc>
              <a:spcBef>
                <a:spcPct val="0"/>
              </a:spcBef>
            </a:pPr>
            <a:r>
              <a:rPr lang="en-US" sz="2084" spc="323">
                <a:solidFill>
                  <a:srgbClr val="104271"/>
                </a:solidFill>
                <a:latin typeface="Inter"/>
                <a:ea typeface="Inter"/>
                <a:cs typeface="Inter"/>
                <a:sym typeface="Inter"/>
              </a:rPr>
              <a:t>18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291868" y="8915325"/>
            <a:ext cx="9704263" cy="0"/>
          </a:xfrm>
          <a:prstGeom prst="line">
            <a:avLst/>
          </a:prstGeom>
          <a:ln w="28575" cap="rnd">
            <a:solidFill>
              <a:srgbClr val="C70C6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45338" y="895350"/>
            <a:ext cx="162306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04271"/>
                </a:solidFill>
                <a:latin typeface="RoxboroughCF"/>
                <a:ea typeface="RoxboroughCF"/>
                <a:cs typeface="RoxboroughCF"/>
                <a:sym typeface="RoxboroughCF"/>
              </a:rPr>
              <a:t>FUTURE WORK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33370" y="2672377"/>
            <a:ext cx="13233792" cy="3305793"/>
            <a:chOff x="0" y="0"/>
            <a:chExt cx="17645056" cy="44077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6837" cy="987369"/>
            </a:xfrm>
            <a:custGeom>
              <a:avLst/>
              <a:gdLst/>
              <a:ahLst/>
              <a:cxnLst/>
              <a:rect l="l" t="t" r="r" b="b"/>
              <a:pathLst>
                <a:path w="886837" h="987369">
                  <a:moveTo>
                    <a:pt x="0" y="0"/>
                  </a:moveTo>
                  <a:lnTo>
                    <a:pt x="886837" y="0"/>
                  </a:lnTo>
                  <a:lnTo>
                    <a:pt x="886837" y="987369"/>
                  </a:lnTo>
                  <a:lnTo>
                    <a:pt x="0" y="987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56060" y="319059"/>
              <a:ext cx="16988996" cy="4088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97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CUSTOMER RETENTION (POST-EVENT ENGAGEMENT ANALYSIS)</a:t>
              </a:r>
            </a:p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97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PREDICTIVE ANALYTICS</a:t>
              </a:r>
            </a:p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97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ROI AND ATTRIBUTION ANALYSIS</a:t>
              </a:r>
            </a:p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97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GAMIFICATION METRICS</a:t>
              </a:r>
            </a:p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97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GEOSPATIAL COST ANALYSIS</a:t>
              </a:r>
            </a:p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97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EVENT CUSTOMIZATION SUGGESTIONS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972434" y="8877225"/>
            <a:ext cx="364182" cy="3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8"/>
              </a:lnSpc>
              <a:spcBef>
                <a:spcPct val="0"/>
              </a:spcBef>
            </a:pPr>
            <a:r>
              <a:rPr lang="en-US" sz="2084" spc="323">
                <a:solidFill>
                  <a:srgbClr val="104271"/>
                </a:solidFill>
                <a:latin typeface="Inter"/>
                <a:ea typeface="Inter"/>
                <a:cs typeface="Inter"/>
                <a:sym typeface="Inter"/>
              </a:rPr>
              <a:t>19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524692"/>
            <a:ext cx="162306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04271"/>
                </a:solidFill>
                <a:latin typeface="RoxboroughCF"/>
                <a:ea typeface="RoxboroughCF"/>
                <a:cs typeface="RoxboroughCF"/>
                <a:sym typeface="RoxboroughCF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>
            <a:off x="4291868" y="8915325"/>
            <a:ext cx="9704263" cy="0"/>
          </a:xfrm>
          <a:prstGeom prst="line">
            <a:avLst/>
          </a:prstGeom>
          <a:ln w="28575" cap="rnd">
            <a:solidFill>
              <a:srgbClr val="C70C6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6950630" y="8877225"/>
            <a:ext cx="407789" cy="3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8"/>
              </a:lnSpc>
              <a:spcBef>
                <a:spcPct val="0"/>
              </a:spcBef>
            </a:pPr>
            <a:r>
              <a:rPr lang="en-US" sz="2084" spc="323">
                <a:solidFill>
                  <a:srgbClr val="104271"/>
                </a:solidFill>
                <a:latin typeface="Inter"/>
                <a:ea typeface="Inter"/>
                <a:cs typeface="Inter"/>
                <a:sym typeface="Inter"/>
              </a:rPr>
              <a:t>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291868" y="8915325"/>
            <a:ext cx="9704263" cy="0"/>
          </a:xfrm>
          <a:prstGeom prst="line">
            <a:avLst/>
          </a:prstGeom>
          <a:ln w="28575" cap="rnd">
            <a:solidFill>
              <a:srgbClr val="C70C6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62594" y="5290079"/>
            <a:ext cx="13714353" cy="2412237"/>
            <a:chOff x="0" y="0"/>
            <a:chExt cx="18285805" cy="3216315"/>
          </a:xfrm>
        </p:grpSpPr>
        <p:sp>
          <p:nvSpPr>
            <p:cNvPr id="5" name="TextBox 5"/>
            <p:cNvSpPr txBox="1"/>
            <p:nvPr/>
          </p:nvSpPr>
          <p:spPr>
            <a:xfrm>
              <a:off x="978876" y="142875"/>
              <a:ext cx="4757546" cy="525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8"/>
                </a:lnSpc>
              </a:pPr>
              <a:r>
                <a:rPr lang="en-US" sz="2384" b="1" spc="369">
                  <a:solidFill>
                    <a:srgbClr val="104271"/>
                  </a:solidFill>
                  <a:latin typeface="Inter Ultra-Bold"/>
                  <a:ea typeface="Inter Ultra-Bold"/>
                  <a:cs typeface="Inter Ultra-Bold"/>
                  <a:sym typeface="Inter Ultra-Bold"/>
                </a:rPr>
                <a:t>KEY CHALLENGES: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96808" y="1223151"/>
              <a:ext cx="16988996" cy="1993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97" dirty="0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FRAGMENTED DATA: SCATTERED ACROSS MULTIPLE SOURCES.</a:t>
              </a:r>
            </a:p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97" dirty="0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Manual Processes: Inefficient and PRONE TO ERRORS.</a:t>
              </a:r>
            </a:p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97" dirty="0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LIMITED INSIGHTS: DIFFICULTY IDENTIFYING SUCCESSFUL STRATEGIES.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824293" cy="834728"/>
            </a:xfrm>
            <a:custGeom>
              <a:avLst/>
              <a:gdLst/>
              <a:ahLst/>
              <a:cxnLst/>
              <a:rect l="l" t="t" r="r" b="b"/>
              <a:pathLst>
                <a:path w="824293" h="834728">
                  <a:moveTo>
                    <a:pt x="0" y="0"/>
                  </a:moveTo>
                  <a:lnTo>
                    <a:pt x="824293" y="0"/>
                  </a:lnTo>
                  <a:lnTo>
                    <a:pt x="824293" y="834728"/>
                  </a:lnTo>
                  <a:lnTo>
                    <a:pt x="0" y="834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44367" y="2722465"/>
            <a:ext cx="13944895" cy="1888441"/>
            <a:chOff x="0" y="0"/>
            <a:chExt cx="18593193" cy="25179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8597" cy="844354"/>
            </a:xfrm>
            <a:custGeom>
              <a:avLst/>
              <a:gdLst/>
              <a:ahLst/>
              <a:cxnLst/>
              <a:rect l="l" t="t" r="r" b="b"/>
              <a:pathLst>
                <a:path w="848597" h="844354">
                  <a:moveTo>
                    <a:pt x="0" y="0"/>
                  </a:moveTo>
                  <a:lnTo>
                    <a:pt x="848597" y="0"/>
                  </a:lnTo>
                  <a:lnTo>
                    <a:pt x="848597" y="844354"/>
                  </a:lnTo>
                  <a:lnTo>
                    <a:pt x="0" y="844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50088"/>
              <a:ext cx="4975846" cy="525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8"/>
                </a:lnSpc>
              </a:pPr>
              <a:r>
                <a:rPr lang="en-US" sz="2384" b="1" spc="369">
                  <a:solidFill>
                    <a:srgbClr val="104271"/>
                  </a:solidFill>
                  <a:latin typeface="Inter Ultra-Bold"/>
                  <a:ea typeface="Inter Ultra-Bold"/>
                  <a:cs typeface="Inter Ultra-Bold"/>
                  <a:sym typeface="Inter Ultra-Bold"/>
                </a:rPr>
                <a:t>OBJECTIVE: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04197" y="1163620"/>
              <a:ext cx="16988996" cy="1354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7"/>
                </a:lnSpc>
              </a:pPr>
              <a:r>
                <a:rPr lang="en-US" sz="2384" b="1" spc="97" dirty="0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UNLOCKING THE POWER OF EVENTS: TRANSFORMING MARKETING DATA INTO GROWTH STRATEGIES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45338" y="895350"/>
            <a:ext cx="162306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04271"/>
                </a:solidFill>
                <a:latin typeface="RoxboroughCF"/>
                <a:ea typeface="RoxboroughCF"/>
                <a:cs typeface="RoxboroughCF"/>
                <a:sym typeface="RoxboroughCF"/>
              </a:rPr>
              <a:t>PROBLEM STATEMENT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049750" y="8877225"/>
            <a:ext cx="209550" cy="3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8"/>
              </a:lnSpc>
              <a:spcBef>
                <a:spcPct val="0"/>
              </a:spcBef>
            </a:pPr>
            <a:r>
              <a:rPr lang="en-US" sz="2084" spc="323">
                <a:solidFill>
                  <a:srgbClr val="10427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291868" y="8915325"/>
            <a:ext cx="9704263" cy="0"/>
          </a:xfrm>
          <a:prstGeom prst="line">
            <a:avLst/>
          </a:prstGeom>
          <a:ln w="28575" cap="rnd">
            <a:solidFill>
              <a:srgbClr val="C70C6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45338" y="895350"/>
            <a:ext cx="162306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04271"/>
                </a:solidFill>
                <a:latin typeface="RoxboroughCF"/>
                <a:ea typeface="RoxboroughCF"/>
                <a:cs typeface="RoxboroughCF"/>
                <a:sym typeface="RoxboroughCF"/>
              </a:rPr>
              <a:t>PROJECT DELIVERABLES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50597" y="5975749"/>
            <a:ext cx="13771505" cy="1861841"/>
            <a:chOff x="0" y="0"/>
            <a:chExt cx="18362007" cy="2482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64756" cy="964756"/>
            </a:xfrm>
            <a:custGeom>
              <a:avLst/>
              <a:gdLst/>
              <a:ahLst/>
              <a:cxnLst/>
              <a:rect l="l" t="t" r="r" b="b"/>
              <a:pathLst>
                <a:path w="964756" h="964756">
                  <a:moveTo>
                    <a:pt x="0" y="0"/>
                  </a:moveTo>
                  <a:lnTo>
                    <a:pt x="964756" y="0"/>
                  </a:lnTo>
                  <a:lnTo>
                    <a:pt x="964756" y="964756"/>
                  </a:lnTo>
                  <a:lnTo>
                    <a:pt x="0" y="964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6047" y="199727"/>
              <a:ext cx="6112791" cy="538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8"/>
                </a:lnSpc>
              </a:pPr>
              <a:r>
                <a:rPr lang="en-US" sz="2384" b="1" spc="369">
                  <a:solidFill>
                    <a:srgbClr val="104271"/>
                  </a:solidFill>
                  <a:latin typeface="Inter Ultra-Bold"/>
                  <a:ea typeface="Inter Ultra-Bold"/>
                  <a:cs typeface="Inter Ultra-Bold"/>
                  <a:sym typeface="Inter Ultra-Bold"/>
                </a:rPr>
                <a:t>INTEGRATED DATASET: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73010" y="1187790"/>
              <a:ext cx="16988996" cy="1294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97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MERGE DATA FROM MULTIPLE DATA SOURCES INTO A SINGLE UNIFIED DATASET.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50597" y="2503271"/>
            <a:ext cx="13771505" cy="2959430"/>
            <a:chOff x="0" y="0"/>
            <a:chExt cx="18362007" cy="39459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8345" cy="1011567"/>
            </a:xfrm>
            <a:custGeom>
              <a:avLst/>
              <a:gdLst/>
              <a:ahLst/>
              <a:cxnLst/>
              <a:rect l="l" t="t" r="r" b="b"/>
              <a:pathLst>
                <a:path w="948345" h="1011567">
                  <a:moveTo>
                    <a:pt x="0" y="0"/>
                  </a:moveTo>
                  <a:lnTo>
                    <a:pt x="948345" y="0"/>
                  </a:lnTo>
                  <a:lnTo>
                    <a:pt x="948345" y="1011567"/>
                  </a:lnTo>
                  <a:lnTo>
                    <a:pt x="0" y="1011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6047" y="242775"/>
              <a:ext cx="7966731" cy="538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8"/>
                </a:lnSpc>
              </a:pPr>
              <a:r>
                <a:rPr lang="en-US" sz="2384" b="1" spc="369">
                  <a:solidFill>
                    <a:srgbClr val="104271"/>
                  </a:solidFill>
                  <a:latin typeface="Inter Ultra-Bold"/>
                  <a:ea typeface="Inter Ultra-Bold"/>
                  <a:cs typeface="Inter Ultra-Bold"/>
                  <a:sym typeface="Inter Ultra-Bold"/>
                </a:rPr>
                <a:t>AUTOMATED USER INTERFACE: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73010" y="1254242"/>
              <a:ext cx="16988996" cy="269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97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STREAMLIT UI: ALLOWS THE CLIENT TO UPLOAD FILES DIRECTLY.</a:t>
              </a:r>
            </a:p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97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AUTOMATED PROCESSING: STREAMLINES DATA CLEANING, VALIDATION, AND CONSOLIDATION, REDUCING MANUAL EFFORT AND IMPROVING EFFICIENCY.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049006" y="8877225"/>
            <a:ext cx="211038" cy="3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8"/>
              </a:lnSpc>
              <a:spcBef>
                <a:spcPct val="0"/>
              </a:spcBef>
            </a:pPr>
            <a:r>
              <a:rPr lang="en-US" sz="2084" spc="323">
                <a:solidFill>
                  <a:srgbClr val="10427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291868" y="8915325"/>
            <a:ext cx="9704263" cy="0"/>
          </a:xfrm>
          <a:prstGeom prst="line">
            <a:avLst/>
          </a:prstGeom>
          <a:ln w="28575" cap="rnd">
            <a:solidFill>
              <a:srgbClr val="C70C6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95350"/>
            <a:ext cx="162306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04271"/>
                </a:solidFill>
                <a:latin typeface="RoxboroughCF"/>
                <a:ea typeface="RoxboroughCF"/>
                <a:cs typeface="RoxboroughCF"/>
                <a:sym typeface="RoxboroughCF"/>
              </a:rPr>
              <a:t>PROJECT DELIVERABLES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84039" y="2391319"/>
            <a:ext cx="15497788" cy="3320615"/>
            <a:chOff x="0" y="0"/>
            <a:chExt cx="20663717" cy="44274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4792" cy="965200"/>
            </a:xfrm>
            <a:custGeom>
              <a:avLst/>
              <a:gdLst/>
              <a:ahLst/>
              <a:cxnLst/>
              <a:rect l="l" t="t" r="r" b="b"/>
              <a:pathLst>
                <a:path w="1284792" h="965200">
                  <a:moveTo>
                    <a:pt x="0" y="0"/>
                  </a:moveTo>
                  <a:lnTo>
                    <a:pt x="1284792" y="0"/>
                  </a:lnTo>
                  <a:lnTo>
                    <a:pt x="1284792" y="965200"/>
                  </a:lnTo>
                  <a:lnTo>
                    <a:pt x="0" y="965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84792" y="202211"/>
              <a:ext cx="17802314" cy="525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8"/>
                </a:lnSpc>
              </a:pPr>
              <a:r>
                <a:rPr lang="en-US" sz="2384" b="1" spc="369">
                  <a:solidFill>
                    <a:srgbClr val="104271"/>
                  </a:solidFill>
                  <a:latin typeface="Inter Ultra-Bold"/>
                  <a:ea typeface="Inter Ultra-Bold"/>
                  <a:cs typeface="Inter Ultra-Bold"/>
                  <a:sym typeface="Inter Ultra-Bold"/>
                </a:rPr>
                <a:t>INTERACTIVE DASHBOARDS TO ADDRESS KEY BUSINESS QUESTIONS: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809031" y="1036849"/>
              <a:ext cx="18854687" cy="3390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88"/>
                </a:lnSpc>
              </a:pPr>
              <a:r>
                <a:rPr lang="en-US" sz="2379" b="1" spc="97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KEY QUESTIONS:</a:t>
              </a:r>
            </a:p>
            <a:p>
              <a:pPr marL="513841" lvl="1" indent="-256921" algn="l">
                <a:lnSpc>
                  <a:spcPts val="4188"/>
                </a:lnSpc>
                <a:buAutoNum type="arabicPeriod"/>
              </a:pPr>
              <a:r>
                <a:rPr lang="en-US" sz="2379" b="1" spc="97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 EVENT SUCCESS BY SCHOOL</a:t>
              </a:r>
            </a:p>
            <a:p>
              <a:pPr marL="513841" lvl="1" indent="-256921" algn="l">
                <a:lnSpc>
                  <a:spcPts val="4188"/>
                </a:lnSpc>
                <a:buAutoNum type="arabicPeriod"/>
              </a:pPr>
              <a:r>
                <a:rPr lang="en-US" sz="2379" b="1" spc="97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 OUTREACH ENGAGEMENT IMPACT</a:t>
              </a:r>
            </a:p>
            <a:p>
              <a:pPr marL="513841" lvl="1" indent="-256921" algn="l">
                <a:lnSpc>
                  <a:spcPts val="4188"/>
                </a:lnSpc>
                <a:buAutoNum type="arabicPeriod"/>
              </a:pPr>
              <a:r>
                <a:rPr lang="en-US" sz="2379" b="1" spc="97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 GROWTH OFFICER CONTRIBUTION</a:t>
              </a:r>
            </a:p>
            <a:p>
              <a:pPr marL="513841" lvl="1" indent="-256921" algn="l">
                <a:lnSpc>
                  <a:spcPts val="4188"/>
                </a:lnSpc>
                <a:buAutoNum type="arabicPeriod"/>
              </a:pPr>
              <a:r>
                <a:rPr lang="en-US" sz="2379" b="1" spc="97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 FOLLOW-UP COMPLIANCE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84039" y="6588234"/>
            <a:ext cx="14119747" cy="1111426"/>
            <a:chOff x="0" y="0"/>
            <a:chExt cx="18826329" cy="14819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4822" cy="1179049"/>
            </a:xfrm>
            <a:custGeom>
              <a:avLst/>
              <a:gdLst/>
              <a:ahLst/>
              <a:cxnLst/>
              <a:rect l="l" t="t" r="r" b="b"/>
              <a:pathLst>
                <a:path w="994822" h="1179049">
                  <a:moveTo>
                    <a:pt x="0" y="0"/>
                  </a:moveTo>
                  <a:lnTo>
                    <a:pt x="994822" y="0"/>
                  </a:lnTo>
                  <a:lnTo>
                    <a:pt x="994822" y="1179049"/>
                  </a:lnTo>
                  <a:lnTo>
                    <a:pt x="0" y="1179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77063" y="204508"/>
              <a:ext cx="9000862" cy="525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8"/>
                </a:lnSpc>
              </a:pPr>
              <a:r>
                <a:rPr lang="en-US" sz="2384" b="1" spc="369">
                  <a:solidFill>
                    <a:srgbClr val="104271"/>
                  </a:solidFill>
                  <a:latin typeface="Inter Ultra-Bold"/>
                  <a:ea typeface="Inter Ultra-Bold"/>
                  <a:cs typeface="Inter Ultra-Bold"/>
                  <a:sym typeface="Inter Ultra-Bold"/>
                </a:rPr>
                <a:t>ACTIONABLE RECOMMENDATIONS: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837333" y="885737"/>
              <a:ext cx="16988996" cy="596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7"/>
                </a:lnSpc>
              </a:pPr>
              <a:r>
                <a:rPr lang="en-US" sz="2384" b="1" spc="97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INSIGHTS TO IMPROVE FUTURE EVENT PLANNING AND MARKETING.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053508" y="8877225"/>
            <a:ext cx="202034" cy="3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8"/>
              </a:lnSpc>
              <a:spcBef>
                <a:spcPct val="0"/>
              </a:spcBef>
            </a:pPr>
            <a:r>
              <a:rPr lang="en-US" sz="2084" spc="323">
                <a:solidFill>
                  <a:srgbClr val="10427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5338" y="895350"/>
            <a:ext cx="162306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04271"/>
                </a:solidFill>
                <a:latin typeface="RoxboroughCF"/>
                <a:ea typeface="RoxboroughCF"/>
                <a:cs typeface="RoxboroughCF"/>
                <a:sym typeface="RoxboroughCF"/>
              </a:rPr>
              <a:t>THE DATA PUZZLE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215450" y="2647994"/>
            <a:ext cx="14338849" cy="825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8"/>
              </a:lnSpc>
            </a:pPr>
            <a:r>
              <a:rPr lang="en-US" sz="2384" b="1" spc="369">
                <a:solidFill>
                  <a:srgbClr val="104271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WE WERE PROVIDED WITH FOUR FILES, EACH WITH UNIQUE INFORMATION.</a:t>
            </a:r>
          </a:p>
          <a:p>
            <a:pPr algn="ctr">
              <a:lnSpc>
                <a:spcPts val="3338"/>
              </a:lnSpc>
            </a:pPr>
            <a:endParaRPr lang="en-US" sz="2384" b="1" spc="369">
              <a:solidFill>
                <a:srgbClr val="104271"/>
              </a:solidFill>
              <a:latin typeface="Inter Ultra-Bold"/>
              <a:ea typeface="Inter Ultra-Bold"/>
              <a:cs typeface="Inter Ultra-Bold"/>
              <a:sym typeface="Inter Ultra-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11271" y="3879013"/>
            <a:ext cx="3347335" cy="2543974"/>
            <a:chOff x="0" y="0"/>
            <a:chExt cx="4463113" cy="33919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63113" cy="3391966"/>
            </a:xfrm>
            <a:custGeom>
              <a:avLst/>
              <a:gdLst/>
              <a:ahLst/>
              <a:cxnLst/>
              <a:rect l="l" t="t" r="r" b="b"/>
              <a:pathLst>
                <a:path w="4463113" h="3391966">
                  <a:moveTo>
                    <a:pt x="0" y="0"/>
                  </a:moveTo>
                  <a:lnTo>
                    <a:pt x="4463113" y="0"/>
                  </a:lnTo>
                  <a:lnTo>
                    <a:pt x="4463113" y="3391966"/>
                  </a:lnTo>
                  <a:lnTo>
                    <a:pt x="0" y="3391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52940" y="1614380"/>
              <a:ext cx="3157234" cy="990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104271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SUBMITTED APPLICATIONS 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283979" y="3879013"/>
            <a:ext cx="3347335" cy="2543974"/>
            <a:chOff x="0" y="0"/>
            <a:chExt cx="4463113" cy="33919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63113" cy="3391966"/>
            </a:xfrm>
            <a:custGeom>
              <a:avLst/>
              <a:gdLst/>
              <a:ahLst/>
              <a:cxnLst/>
              <a:rect l="l" t="t" r="r" b="b"/>
              <a:pathLst>
                <a:path w="4463113" h="3391966">
                  <a:moveTo>
                    <a:pt x="0" y="0"/>
                  </a:moveTo>
                  <a:lnTo>
                    <a:pt x="4463113" y="0"/>
                  </a:lnTo>
                  <a:lnTo>
                    <a:pt x="4463113" y="3391966"/>
                  </a:lnTo>
                  <a:lnTo>
                    <a:pt x="0" y="3391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02921" y="1614380"/>
              <a:ext cx="3257271" cy="990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599" b="1">
                  <a:solidFill>
                    <a:srgbClr val="104271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APPROVED</a:t>
              </a:r>
            </a:p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104271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APPLICATIONS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56687" y="3879013"/>
            <a:ext cx="3347335" cy="2543974"/>
            <a:chOff x="0" y="0"/>
            <a:chExt cx="4463113" cy="339196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63113" cy="3391966"/>
            </a:xfrm>
            <a:custGeom>
              <a:avLst/>
              <a:gdLst/>
              <a:ahLst/>
              <a:cxnLst/>
              <a:rect l="l" t="t" r="r" b="b"/>
              <a:pathLst>
                <a:path w="4463113" h="3391966">
                  <a:moveTo>
                    <a:pt x="0" y="0"/>
                  </a:moveTo>
                  <a:lnTo>
                    <a:pt x="4463113" y="0"/>
                  </a:lnTo>
                  <a:lnTo>
                    <a:pt x="4463113" y="3391966"/>
                  </a:lnTo>
                  <a:lnTo>
                    <a:pt x="0" y="3391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15536" y="1614380"/>
              <a:ext cx="2632040" cy="990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104271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MEMBER OUTREACH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029394" y="3879013"/>
            <a:ext cx="3347335" cy="2543974"/>
            <a:chOff x="0" y="0"/>
            <a:chExt cx="4463113" cy="339196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63113" cy="3391966"/>
            </a:xfrm>
            <a:custGeom>
              <a:avLst/>
              <a:gdLst/>
              <a:ahLst/>
              <a:cxnLst/>
              <a:rect l="l" t="t" r="r" b="b"/>
              <a:pathLst>
                <a:path w="4463113" h="3391966">
                  <a:moveTo>
                    <a:pt x="0" y="0"/>
                  </a:moveTo>
                  <a:lnTo>
                    <a:pt x="4463113" y="0"/>
                  </a:lnTo>
                  <a:lnTo>
                    <a:pt x="4463113" y="3391966"/>
                  </a:lnTo>
                  <a:lnTo>
                    <a:pt x="0" y="3391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40324" y="1614380"/>
              <a:ext cx="3782465" cy="990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104271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EVENT DEBRIEF OR SPONSORSHIP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89981" y="6794462"/>
            <a:ext cx="3189914" cy="210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8"/>
              </a:lnSpc>
            </a:pPr>
            <a:r>
              <a:rPr lang="en-US" sz="1984" b="1" spc="109">
                <a:solidFill>
                  <a:srgbClr val="146BA5"/>
                </a:solidFill>
                <a:latin typeface="Inter Bold"/>
                <a:ea typeface="Inter Bold"/>
                <a:cs typeface="Inter Bold"/>
                <a:sym typeface="Inter Bold"/>
              </a:rPr>
              <a:t>INCLUDES ALL SUBMITTED APPLICATIONS, REGARDLESS OF STATUS.</a:t>
            </a:r>
          </a:p>
          <a:p>
            <a:pPr algn="ctr">
              <a:lnSpc>
                <a:spcPts val="2778"/>
              </a:lnSpc>
            </a:pPr>
            <a:endParaRPr lang="en-US" sz="1984" b="1" spc="109">
              <a:solidFill>
                <a:srgbClr val="146BA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549429" y="6794462"/>
            <a:ext cx="2816434" cy="174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8"/>
              </a:lnSpc>
            </a:pPr>
            <a:r>
              <a:rPr lang="en-US" sz="1984" b="1" spc="109">
                <a:solidFill>
                  <a:srgbClr val="146BA5"/>
                </a:solidFill>
                <a:latin typeface="Inter Bold"/>
                <a:ea typeface="Inter Bold"/>
                <a:cs typeface="Inter Bold"/>
                <a:sym typeface="Inter Bold"/>
              </a:rPr>
              <a:t>LISTS APPLICATIONS THAT MET ALL REQUIREMENTS.</a:t>
            </a:r>
          </a:p>
          <a:p>
            <a:pPr algn="ctr">
              <a:lnSpc>
                <a:spcPts val="2778"/>
              </a:lnSpc>
            </a:pPr>
            <a:endParaRPr lang="en-US" sz="1984" b="1" spc="109">
              <a:solidFill>
                <a:srgbClr val="146BA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917862" y="6794462"/>
            <a:ext cx="2814776" cy="174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8"/>
              </a:lnSpc>
            </a:pPr>
            <a:r>
              <a:rPr lang="en-US" sz="1984" b="1" spc="109">
                <a:solidFill>
                  <a:srgbClr val="146BA5"/>
                </a:solidFill>
                <a:latin typeface="Inter Bold"/>
                <a:ea typeface="Inter Bold"/>
                <a:cs typeface="Inter Bold"/>
                <a:sym typeface="Inter Bold"/>
              </a:rPr>
              <a:t>TRACKS ALL MEMBERS CONTACTS BY GROWTH OFFICERS.</a:t>
            </a:r>
          </a:p>
          <a:p>
            <a:pPr algn="ctr">
              <a:lnSpc>
                <a:spcPts val="2778"/>
              </a:lnSpc>
            </a:pPr>
            <a:endParaRPr lang="en-US" sz="1984" b="1" spc="109">
              <a:solidFill>
                <a:srgbClr val="146BA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284637" y="6794462"/>
            <a:ext cx="2974663" cy="1397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8"/>
              </a:lnSpc>
            </a:pPr>
            <a:r>
              <a:rPr lang="en-US" sz="1984" b="1" spc="109">
                <a:solidFill>
                  <a:srgbClr val="146BA5"/>
                </a:solidFill>
                <a:latin typeface="Inter Bold"/>
                <a:ea typeface="Inter Bold"/>
                <a:cs typeface="Inter Bold"/>
                <a:sym typeface="Inter Bold"/>
              </a:rPr>
              <a:t>DOCUMENTS ALL EVENTS PLANNED AND EXECUTED BY THE GROWTH TEAM.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051424" y="8877225"/>
            <a:ext cx="206201" cy="3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8"/>
              </a:lnSpc>
              <a:spcBef>
                <a:spcPct val="0"/>
              </a:spcBef>
            </a:pPr>
            <a:r>
              <a:rPr lang="en-US" sz="2084" spc="323">
                <a:solidFill>
                  <a:srgbClr val="104271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5338" y="895350"/>
            <a:ext cx="162306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04271"/>
                </a:solidFill>
                <a:latin typeface="RoxboroughCF"/>
                <a:ea typeface="RoxboroughCF"/>
                <a:cs typeface="RoxboroughCF"/>
                <a:sym typeface="RoxboroughCF"/>
              </a:rPr>
              <a:t>THE DATA PUZZLE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64388" y="1980565"/>
            <a:ext cx="14055057" cy="2402598"/>
            <a:chOff x="0" y="0"/>
            <a:chExt cx="18740077" cy="32034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2300" cy="1460408"/>
            </a:xfrm>
            <a:custGeom>
              <a:avLst/>
              <a:gdLst/>
              <a:ahLst/>
              <a:cxnLst/>
              <a:rect l="l" t="t" r="r" b="b"/>
              <a:pathLst>
                <a:path w="1252300" h="1460408">
                  <a:moveTo>
                    <a:pt x="0" y="0"/>
                  </a:moveTo>
                  <a:lnTo>
                    <a:pt x="1252300" y="0"/>
                  </a:lnTo>
                  <a:lnTo>
                    <a:pt x="1252300" y="1460408"/>
                  </a:lnTo>
                  <a:lnTo>
                    <a:pt x="0" y="1460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26463" y="481820"/>
              <a:ext cx="3562723" cy="525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8"/>
                </a:lnSpc>
              </a:pPr>
              <a:r>
                <a:rPr lang="en-US" sz="2384" b="1" spc="369">
                  <a:solidFill>
                    <a:srgbClr val="10427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CHALLENGES: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751080" y="1210300"/>
              <a:ext cx="16988996" cy="1993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19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MISSING AND MISMATCHED DATA FIELDS.</a:t>
              </a:r>
            </a:p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19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DATA INCONSISTENCIES BETWEEN DATA SOURCES.</a:t>
              </a:r>
            </a:p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19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NO DIRECT METHOD TO LINK OR INTEGRATE DATA SEEMLESSLY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2979" y="4811251"/>
            <a:ext cx="14893447" cy="2303989"/>
            <a:chOff x="0" y="0"/>
            <a:chExt cx="19857930" cy="30719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6565" cy="1231253"/>
            </a:xfrm>
            <a:custGeom>
              <a:avLst/>
              <a:gdLst/>
              <a:ahLst/>
              <a:cxnLst/>
              <a:rect l="l" t="t" r="r" b="b"/>
              <a:pathLst>
                <a:path w="1046565" h="1231253">
                  <a:moveTo>
                    <a:pt x="0" y="0"/>
                  </a:moveTo>
                  <a:lnTo>
                    <a:pt x="1046565" y="0"/>
                  </a:lnTo>
                  <a:lnTo>
                    <a:pt x="1046565" y="1231253"/>
                  </a:lnTo>
                  <a:lnTo>
                    <a:pt x="0" y="1231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439473" y="346792"/>
              <a:ext cx="3562723" cy="525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8"/>
                </a:lnSpc>
              </a:pPr>
              <a:r>
                <a:rPr lang="en-US" sz="2384" b="1" spc="369">
                  <a:solidFill>
                    <a:srgbClr val="10427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LEARNINGS: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862825" y="1078820"/>
              <a:ext cx="17995104" cy="1993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19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IMPORTANCE OF AUTOMATED WORKFLOWS FOR CONSISTENT RESULTS.</a:t>
              </a:r>
            </a:p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19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Value of visualizations for driving actionable insights.</a:t>
              </a:r>
            </a:p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19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INTELLIGENT LOGIC IS NEEDED TO EFFECTIVELY OVERCOME THESE CHALLENGES.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4388" y="7591947"/>
            <a:ext cx="15095682" cy="1835863"/>
            <a:chOff x="0" y="0"/>
            <a:chExt cx="20127576" cy="24478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64726" cy="1364726"/>
            </a:xfrm>
            <a:custGeom>
              <a:avLst/>
              <a:gdLst/>
              <a:ahLst/>
              <a:cxnLst/>
              <a:rect l="l" t="t" r="r" b="b"/>
              <a:pathLst>
                <a:path w="1364726" h="1364726">
                  <a:moveTo>
                    <a:pt x="0" y="0"/>
                  </a:moveTo>
                  <a:lnTo>
                    <a:pt x="1364726" y="0"/>
                  </a:lnTo>
                  <a:lnTo>
                    <a:pt x="1364726" y="1364726"/>
                  </a:lnTo>
                  <a:lnTo>
                    <a:pt x="0" y="1364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526463" y="421124"/>
              <a:ext cx="3562723" cy="525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8"/>
                </a:lnSpc>
              </a:pPr>
              <a:r>
                <a:rPr lang="en-US" sz="2384" b="1" spc="369">
                  <a:solidFill>
                    <a:srgbClr val="10427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SOLUTION: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132471" y="1153152"/>
              <a:ext cx="17995104" cy="1294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19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EXTENSIVE ANALYSIS AND PREPROCESSING TO MATCH AND MERGE DATASETS.</a:t>
              </a:r>
            </a:p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19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Created a structured database ready for automation.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058382" y="8877225"/>
            <a:ext cx="192286" cy="3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8"/>
              </a:lnSpc>
              <a:spcBef>
                <a:spcPct val="0"/>
              </a:spcBef>
            </a:pPr>
            <a:r>
              <a:rPr lang="en-US" sz="2084" spc="323">
                <a:solidFill>
                  <a:srgbClr val="104271"/>
                </a:solidFill>
                <a:latin typeface="Inter"/>
                <a:ea typeface="Inter"/>
                <a:cs typeface="Inter"/>
                <a:sym typeface="Inter"/>
              </a:rPr>
              <a:t>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291868" y="8915325"/>
            <a:ext cx="9704263" cy="0"/>
          </a:xfrm>
          <a:prstGeom prst="line">
            <a:avLst/>
          </a:prstGeom>
          <a:ln w="38100" cap="rnd">
            <a:solidFill>
              <a:srgbClr val="C70C6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578517" y="3313430"/>
            <a:ext cx="12741747" cy="414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918" lvl="1" indent="-257459" algn="l">
              <a:lnSpc>
                <a:spcPts val="4197"/>
              </a:lnSpc>
              <a:buFont typeface="Arial"/>
              <a:buChar char="•"/>
            </a:pPr>
            <a:r>
              <a:rPr lang="en-US" sz="2384" b="1" spc="97">
                <a:solidFill>
                  <a:srgbClr val="146BA5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SCHOOL AFFILIATIONS</a:t>
            </a:r>
          </a:p>
          <a:p>
            <a:pPr marL="514918" lvl="1" indent="-257459" algn="l">
              <a:lnSpc>
                <a:spcPts val="4197"/>
              </a:lnSpc>
              <a:buFont typeface="Arial"/>
              <a:buChar char="•"/>
            </a:pPr>
            <a:r>
              <a:rPr lang="en-US" sz="2384" b="1" spc="97">
                <a:solidFill>
                  <a:srgbClr val="146BA5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Events</a:t>
            </a:r>
          </a:p>
          <a:p>
            <a:pPr marL="514918" lvl="1" indent="-257459" algn="l">
              <a:lnSpc>
                <a:spcPts val="4197"/>
              </a:lnSpc>
              <a:buFont typeface="Arial"/>
              <a:buChar char="•"/>
            </a:pPr>
            <a:r>
              <a:rPr lang="en-US" sz="2384" b="1" spc="97">
                <a:solidFill>
                  <a:srgbClr val="146BA5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Growth Officers</a:t>
            </a:r>
          </a:p>
          <a:p>
            <a:pPr marL="514918" lvl="1" indent="-257459" algn="l">
              <a:lnSpc>
                <a:spcPts val="4197"/>
              </a:lnSpc>
              <a:buFont typeface="Arial"/>
              <a:buChar char="•"/>
            </a:pPr>
            <a:r>
              <a:rPr lang="en-US" sz="2384" b="1" spc="97">
                <a:solidFill>
                  <a:srgbClr val="146BA5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Event Dates</a:t>
            </a:r>
          </a:p>
          <a:p>
            <a:pPr marL="514918" lvl="1" indent="-257459" algn="l">
              <a:lnSpc>
                <a:spcPts val="4197"/>
              </a:lnSpc>
              <a:buFont typeface="Arial"/>
              <a:buChar char="•"/>
            </a:pPr>
            <a:r>
              <a:rPr lang="en-US" sz="2384" b="1" spc="97">
                <a:solidFill>
                  <a:srgbClr val="146BA5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Customer names</a:t>
            </a:r>
          </a:p>
          <a:p>
            <a:pPr marL="514918" lvl="1" indent="-257459" algn="l">
              <a:lnSpc>
                <a:spcPts val="4197"/>
              </a:lnSpc>
              <a:buFont typeface="Arial"/>
              <a:buChar char="•"/>
            </a:pPr>
            <a:r>
              <a:rPr lang="en-US" sz="2384" b="1" spc="97">
                <a:solidFill>
                  <a:srgbClr val="146BA5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Outreach Dates (1st and 2nd)</a:t>
            </a:r>
          </a:p>
          <a:p>
            <a:pPr marL="514918" lvl="1" indent="-257459" algn="l">
              <a:lnSpc>
                <a:spcPts val="4197"/>
              </a:lnSpc>
              <a:buFont typeface="Arial"/>
              <a:buChar char="•"/>
            </a:pPr>
            <a:r>
              <a:rPr lang="en-US" sz="2384" b="1" spc="97">
                <a:solidFill>
                  <a:srgbClr val="146BA5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Occupation</a:t>
            </a:r>
          </a:p>
          <a:p>
            <a:pPr algn="l">
              <a:lnSpc>
                <a:spcPts val="4197"/>
              </a:lnSpc>
            </a:pPr>
            <a:endParaRPr lang="en-US" sz="2384" b="1" spc="97">
              <a:solidFill>
                <a:srgbClr val="146BA5"/>
              </a:solidFill>
              <a:latin typeface="Inter Semi-Bold"/>
              <a:ea typeface="Inter Semi-Bold"/>
              <a:cs typeface="Inter Semi-Bold"/>
              <a:sym typeface="Inter Semi-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70503" y="2529055"/>
            <a:ext cx="807600" cy="752078"/>
          </a:xfrm>
          <a:custGeom>
            <a:avLst/>
            <a:gdLst/>
            <a:ahLst/>
            <a:cxnLst/>
            <a:rect l="l" t="t" r="r" b="b"/>
            <a:pathLst>
              <a:path w="807600" h="752078">
                <a:moveTo>
                  <a:pt x="0" y="0"/>
                </a:moveTo>
                <a:lnTo>
                  <a:pt x="807601" y="0"/>
                </a:lnTo>
                <a:lnTo>
                  <a:pt x="807601" y="752078"/>
                </a:lnTo>
                <a:lnTo>
                  <a:pt x="0" y="752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45338" y="895350"/>
            <a:ext cx="162306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04271"/>
                </a:solidFill>
                <a:latin typeface="RoxboroughCF"/>
                <a:ea typeface="RoxboroughCF"/>
                <a:cs typeface="RoxboroughCF"/>
                <a:sym typeface="RoxboroughCF"/>
              </a:rPr>
              <a:t>KEY FEATURE TO TRACK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00582" y="2673445"/>
            <a:ext cx="13280651" cy="415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8"/>
              </a:lnSpc>
            </a:pPr>
            <a:r>
              <a:rPr lang="en-US" sz="2384" b="1" spc="369">
                <a:solidFill>
                  <a:srgbClr val="104271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THE FOLLOWING ARE THE KEY FEATURES WE DECIDED TO FOCUS ON: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52392" y="8877225"/>
            <a:ext cx="204267" cy="3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8"/>
              </a:lnSpc>
              <a:spcBef>
                <a:spcPct val="0"/>
              </a:spcBef>
            </a:pPr>
            <a:r>
              <a:rPr lang="en-US" sz="2084" spc="323">
                <a:solidFill>
                  <a:srgbClr val="104271"/>
                </a:solidFill>
                <a:latin typeface="Inter"/>
                <a:ea typeface="Inter"/>
                <a:cs typeface="Inter"/>
                <a:sym typeface="Inter"/>
              </a:rPr>
              <a:t>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5338" y="895350"/>
            <a:ext cx="162306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04271"/>
                </a:solidFill>
                <a:latin typeface="RoxboroughCF"/>
                <a:ea typeface="RoxboroughCF"/>
                <a:cs typeface="RoxboroughCF"/>
                <a:sym typeface="RoxboroughCF"/>
              </a:rPr>
              <a:t>DATA PIPELINE AND AUTOMATION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15717" y="2478179"/>
            <a:ext cx="13980198" cy="1720708"/>
            <a:chOff x="0" y="0"/>
            <a:chExt cx="18640264" cy="22942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4239" cy="1101121"/>
            </a:xfrm>
            <a:custGeom>
              <a:avLst/>
              <a:gdLst/>
              <a:ahLst/>
              <a:cxnLst/>
              <a:rect l="l" t="t" r="r" b="b"/>
              <a:pathLst>
                <a:path w="1094239" h="1101121">
                  <a:moveTo>
                    <a:pt x="0" y="0"/>
                  </a:moveTo>
                  <a:lnTo>
                    <a:pt x="1094239" y="0"/>
                  </a:lnTo>
                  <a:lnTo>
                    <a:pt x="1094239" y="1101121"/>
                  </a:lnTo>
                  <a:lnTo>
                    <a:pt x="0" y="1101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68345" y="251221"/>
              <a:ext cx="8654193" cy="525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8"/>
                </a:lnSpc>
              </a:pPr>
              <a:r>
                <a:rPr lang="en-US" sz="2384" b="1" spc="369">
                  <a:solidFill>
                    <a:srgbClr val="104271"/>
                  </a:solidFill>
                  <a:latin typeface="Inter Ultra-Bold"/>
                  <a:ea typeface="Inter Ultra-Bold"/>
                  <a:cs typeface="Inter Ultra-Bold"/>
                  <a:sym typeface="Inter Ultra-Bold"/>
                </a:rPr>
                <a:t>BUILT A PIPELINE TO AUTOMATE: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651268" y="999612"/>
              <a:ext cx="16988996" cy="1294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97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DATA CLEANING</a:t>
              </a:r>
            </a:p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97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INTEGRATION OF THE FOUR DATA SOURCES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45338" y="4456062"/>
            <a:ext cx="16297275" cy="3219134"/>
            <a:chOff x="0" y="0"/>
            <a:chExt cx="21729700" cy="4292179"/>
          </a:xfrm>
        </p:grpSpPr>
        <p:sp>
          <p:nvSpPr>
            <p:cNvPr id="8" name="TextBox 8"/>
            <p:cNvSpPr txBox="1"/>
            <p:nvPr/>
          </p:nvSpPr>
          <p:spPr>
            <a:xfrm>
              <a:off x="1839633" y="902014"/>
              <a:ext cx="19890067" cy="3390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97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INITIALLY, WE USED SQL, PYTHON, AND EXCEL TO ANALYZE THE DATA AND IDENTIFY THE BEST METHOD FOR INTEGRATION.</a:t>
              </a:r>
            </a:p>
            <a:p>
              <a:pPr marL="514918" lvl="1" indent="-257459" algn="l">
                <a:lnSpc>
                  <a:spcPts val="4197"/>
                </a:lnSpc>
                <a:buFont typeface="Arial"/>
                <a:buChar char="•"/>
              </a:pPr>
              <a:r>
                <a:rPr lang="en-US" sz="2384" b="1" spc="97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AFTER EVALUATING ALL OPTIONS, WE CHOSE </a:t>
              </a:r>
              <a:r>
                <a:rPr lang="en-US" sz="2384" b="1" u="sng" spc="97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PYTHON</a:t>
              </a:r>
              <a:r>
                <a:rPr lang="en-US" sz="2384" b="1" spc="97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 AS THE PRIMARY TOOL FOR AUTOMATING THE DATA PIPELINE.</a:t>
              </a:r>
            </a:p>
            <a:p>
              <a:pPr algn="l">
                <a:lnSpc>
                  <a:spcPts val="4197"/>
                </a:lnSpc>
              </a:pPr>
              <a:endParaRPr lang="en-US" sz="2384" b="1" spc="97">
                <a:solidFill>
                  <a:srgbClr val="146BA5"/>
                </a:solidFill>
                <a:latin typeface="Inter Semi-Bold"/>
                <a:ea typeface="Inter Semi-Bold"/>
                <a:cs typeface="Inter Semi-Bold"/>
                <a:sym typeface="Inter Semi-Bold"/>
              </a:endParaRPr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188078" cy="1188078"/>
            </a:xfrm>
            <a:custGeom>
              <a:avLst/>
              <a:gdLst/>
              <a:ahLst/>
              <a:cxnLst/>
              <a:rect l="l" t="t" r="r" b="b"/>
              <a:pathLst>
                <a:path w="1188078" h="1188078">
                  <a:moveTo>
                    <a:pt x="0" y="0"/>
                  </a:moveTo>
                  <a:lnTo>
                    <a:pt x="1188078" y="0"/>
                  </a:lnTo>
                  <a:lnTo>
                    <a:pt x="1188078" y="1188078"/>
                  </a:lnTo>
                  <a:lnTo>
                    <a:pt x="0" y="11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62184" y="157286"/>
              <a:ext cx="3427264" cy="525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8"/>
                </a:lnSpc>
              </a:pPr>
              <a:r>
                <a:rPr lang="en-US" sz="2384" b="1" spc="369">
                  <a:solidFill>
                    <a:srgbClr val="104271"/>
                  </a:solidFill>
                  <a:latin typeface="Inter Ultra-Bold"/>
                  <a:ea typeface="Inter Ultra-Bold"/>
                  <a:cs typeface="Inter Ultra-Bold"/>
                  <a:sym typeface="Inter Ultra-Bold"/>
                </a:rPr>
                <a:t>TOOLS USED: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5717" y="7359054"/>
            <a:ext cx="14595811" cy="1189014"/>
            <a:chOff x="0" y="0"/>
            <a:chExt cx="19461081" cy="1585352"/>
          </a:xfrm>
        </p:grpSpPr>
        <p:sp>
          <p:nvSpPr>
            <p:cNvPr id="12" name="TextBox 12"/>
            <p:cNvSpPr txBox="1"/>
            <p:nvPr/>
          </p:nvSpPr>
          <p:spPr>
            <a:xfrm>
              <a:off x="1651268" y="244458"/>
              <a:ext cx="2401885" cy="525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8"/>
                </a:lnSpc>
              </a:pPr>
              <a:r>
                <a:rPr lang="en-US" sz="2384" b="1" spc="369">
                  <a:solidFill>
                    <a:srgbClr val="104271"/>
                  </a:solidFill>
                  <a:latin typeface="Inter Ultra-Bold"/>
                  <a:ea typeface="Inter Ultra-Bold"/>
                  <a:cs typeface="Inter Ultra-Bold"/>
                  <a:sym typeface="Inter Ultra-Bold"/>
                </a:rPr>
                <a:t>OUTPUT: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472085" y="989187"/>
              <a:ext cx="16988996" cy="596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7"/>
                </a:lnSpc>
              </a:pPr>
              <a:r>
                <a:rPr lang="en-US" sz="2384" b="1" spc="97">
                  <a:solidFill>
                    <a:srgbClr val="146BA5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A COMBINED, CLEAN DATASET FEEDING DIRECTLY INTO THE DASHBOARD.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1272090" cy="1062195"/>
            </a:xfrm>
            <a:custGeom>
              <a:avLst/>
              <a:gdLst/>
              <a:ahLst/>
              <a:cxnLst/>
              <a:rect l="l" t="t" r="r" b="b"/>
              <a:pathLst>
                <a:path w="1272090" h="1062195">
                  <a:moveTo>
                    <a:pt x="0" y="0"/>
                  </a:moveTo>
                  <a:lnTo>
                    <a:pt x="1272090" y="0"/>
                  </a:lnTo>
                  <a:lnTo>
                    <a:pt x="1272090" y="1062195"/>
                  </a:lnTo>
                  <a:lnTo>
                    <a:pt x="0" y="1062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051424" y="8877225"/>
            <a:ext cx="206201" cy="3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8"/>
              </a:lnSpc>
              <a:spcBef>
                <a:spcPct val="0"/>
              </a:spcBef>
            </a:pPr>
            <a:r>
              <a:rPr lang="en-US" sz="2084" spc="323">
                <a:solidFill>
                  <a:srgbClr val="104271"/>
                </a:solidFill>
                <a:latin typeface="Inter"/>
                <a:ea typeface="Inter"/>
                <a:cs typeface="Inter"/>
                <a:sym typeface="Inter"/>
              </a:rPr>
              <a:t>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6206" y="668400"/>
            <a:ext cx="3684273" cy="1450246"/>
            <a:chOff x="0" y="0"/>
            <a:chExt cx="4912364" cy="1933662"/>
          </a:xfrm>
        </p:grpSpPr>
        <p:sp>
          <p:nvSpPr>
            <p:cNvPr id="3" name="Freeform 3"/>
            <p:cNvSpPr/>
            <p:nvPr/>
          </p:nvSpPr>
          <p:spPr>
            <a:xfrm flipV="1">
              <a:off x="2884345" y="262650"/>
              <a:ext cx="2028019" cy="1062175"/>
            </a:xfrm>
            <a:custGeom>
              <a:avLst/>
              <a:gdLst/>
              <a:ahLst/>
              <a:cxnLst/>
              <a:rect l="l" t="t" r="r" b="b"/>
              <a:pathLst>
                <a:path w="2028019" h="1062175">
                  <a:moveTo>
                    <a:pt x="0" y="1062175"/>
                  </a:moveTo>
                  <a:lnTo>
                    <a:pt x="2028019" y="1062175"/>
                  </a:lnTo>
                  <a:lnTo>
                    <a:pt x="2028019" y="0"/>
                  </a:lnTo>
                  <a:lnTo>
                    <a:pt x="0" y="0"/>
                  </a:lnTo>
                  <a:lnTo>
                    <a:pt x="0" y="1062175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4094496" cy="1933662"/>
              <a:chOff x="0" y="0"/>
              <a:chExt cx="1312526" cy="61985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312526" cy="619852"/>
              </a:xfrm>
              <a:custGeom>
                <a:avLst/>
                <a:gdLst/>
                <a:ahLst/>
                <a:cxnLst/>
                <a:rect l="l" t="t" r="r" b="b"/>
                <a:pathLst>
                  <a:path w="1312526" h="619852">
                    <a:moveTo>
                      <a:pt x="37816" y="0"/>
                    </a:moveTo>
                    <a:lnTo>
                      <a:pt x="1274709" y="0"/>
                    </a:lnTo>
                    <a:cubicBezTo>
                      <a:pt x="1284739" y="0"/>
                      <a:pt x="1294358" y="3984"/>
                      <a:pt x="1301449" y="11076"/>
                    </a:cubicBezTo>
                    <a:cubicBezTo>
                      <a:pt x="1308541" y="18168"/>
                      <a:pt x="1312526" y="27787"/>
                      <a:pt x="1312526" y="37816"/>
                    </a:cubicBezTo>
                    <a:lnTo>
                      <a:pt x="1312526" y="582035"/>
                    </a:lnTo>
                    <a:cubicBezTo>
                      <a:pt x="1312526" y="602921"/>
                      <a:pt x="1295595" y="619852"/>
                      <a:pt x="1274709" y="619852"/>
                    </a:cubicBezTo>
                    <a:lnTo>
                      <a:pt x="37816" y="619852"/>
                    </a:lnTo>
                    <a:cubicBezTo>
                      <a:pt x="27787" y="619852"/>
                      <a:pt x="18168" y="615867"/>
                      <a:pt x="11076" y="608776"/>
                    </a:cubicBezTo>
                    <a:cubicBezTo>
                      <a:pt x="3984" y="601684"/>
                      <a:pt x="0" y="592065"/>
                      <a:pt x="0" y="582035"/>
                    </a:cubicBezTo>
                    <a:lnTo>
                      <a:pt x="0" y="37816"/>
                    </a:lnTo>
                    <a:cubicBezTo>
                      <a:pt x="0" y="16931"/>
                      <a:pt x="16931" y="0"/>
                      <a:pt x="37816" y="0"/>
                    </a:cubicBezTo>
                    <a:close/>
                  </a:path>
                </a:pathLst>
              </a:custGeom>
              <a:solidFill>
                <a:srgbClr val="FAD8A4"/>
              </a:solidFill>
              <a:ln w="19050" cap="sq">
                <a:solidFill>
                  <a:srgbClr val="000000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1312526" cy="648427"/>
              </a:xfrm>
              <a:prstGeom prst="rect">
                <a:avLst/>
              </a:prstGeom>
            </p:spPr>
            <p:txBody>
              <a:bodyPr lIns="55671" tIns="55671" rIns="55671" bIns="55671" rtlCol="0" anchor="ctr"/>
              <a:lstStyle/>
              <a:p>
                <a:pPr algn="ctr">
                  <a:lnSpc>
                    <a:spcPts val="19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369778" y="560933"/>
              <a:ext cx="790055" cy="790055"/>
            </a:xfrm>
            <a:custGeom>
              <a:avLst/>
              <a:gdLst/>
              <a:ahLst/>
              <a:cxnLst/>
              <a:rect l="l" t="t" r="r" b="b"/>
              <a:pathLst>
                <a:path w="790055" h="790055">
                  <a:moveTo>
                    <a:pt x="0" y="0"/>
                  </a:moveTo>
                  <a:lnTo>
                    <a:pt x="790055" y="0"/>
                  </a:lnTo>
                  <a:lnTo>
                    <a:pt x="790055" y="790055"/>
                  </a:lnTo>
                  <a:lnTo>
                    <a:pt x="0" y="790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15504" y="554516"/>
              <a:ext cx="2630439" cy="786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0"/>
                </a:lnSpc>
                <a:spcBef>
                  <a:spcPct val="0"/>
                </a:spcBef>
              </a:pPr>
              <a:r>
                <a:rPr lang="en-US" sz="1736" b="1">
                  <a:solidFill>
                    <a:srgbClr val="10427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CLIENT UPLOADS DATA FILES TO UI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39060" y="4522062"/>
            <a:ext cx="3487695" cy="2831535"/>
            <a:chOff x="0" y="0"/>
            <a:chExt cx="4650260" cy="3775380"/>
          </a:xfrm>
        </p:grpSpPr>
        <p:sp>
          <p:nvSpPr>
            <p:cNvPr id="10" name="Freeform 10"/>
            <p:cNvSpPr/>
            <p:nvPr/>
          </p:nvSpPr>
          <p:spPr>
            <a:xfrm rot="5400000" flipV="1">
              <a:off x="3312921" y="405061"/>
              <a:ext cx="1701045" cy="890922"/>
            </a:xfrm>
            <a:custGeom>
              <a:avLst/>
              <a:gdLst/>
              <a:ahLst/>
              <a:cxnLst/>
              <a:rect l="l" t="t" r="r" b="b"/>
              <a:pathLst>
                <a:path w="1701045" h="890922">
                  <a:moveTo>
                    <a:pt x="0" y="890923"/>
                  </a:moveTo>
                  <a:lnTo>
                    <a:pt x="1701046" y="890923"/>
                  </a:lnTo>
                  <a:lnTo>
                    <a:pt x="1701046" y="0"/>
                  </a:lnTo>
                  <a:lnTo>
                    <a:pt x="0" y="0"/>
                  </a:lnTo>
                  <a:lnTo>
                    <a:pt x="0" y="89092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0" y="1841719"/>
              <a:ext cx="4650260" cy="1933662"/>
              <a:chOff x="0" y="0"/>
              <a:chExt cx="1490680" cy="61985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490680" cy="619852"/>
              </a:xfrm>
              <a:custGeom>
                <a:avLst/>
                <a:gdLst/>
                <a:ahLst/>
                <a:cxnLst/>
                <a:rect l="l" t="t" r="r" b="b"/>
                <a:pathLst>
                  <a:path w="1490680" h="619852">
                    <a:moveTo>
                      <a:pt x="33297" y="0"/>
                    </a:moveTo>
                    <a:lnTo>
                      <a:pt x="1457384" y="0"/>
                    </a:lnTo>
                    <a:cubicBezTo>
                      <a:pt x="1466214" y="0"/>
                      <a:pt x="1474684" y="3508"/>
                      <a:pt x="1480928" y="9752"/>
                    </a:cubicBezTo>
                    <a:cubicBezTo>
                      <a:pt x="1487172" y="15997"/>
                      <a:pt x="1490680" y="24466"/>
                      <a:pt x="1490680" y="33297"/>
                    </a:cubicBezTo>
                    <a:lnTo>
                      <a:pt x="1490680" y="586555"/>
                    </a:lnTo>
                    <a:cubicBezTo>
                      <a:pt x="1490680" y="604944"/>
                      <a:pt x="1475773" y="619852"/>
                      <a:pt x="1457384" y="619852"/>
                    </a:cubicBezTo>
                    <a:lnTo>
                      <a:pt x="33297" y="619852"/>
                    </a:lnTo>
                    <a:cubicBezTo>
                      <a:pt x="24466" y="619852"/>
                      <a:pt x="15997" y="616344"/>
                      <a:pt x="9752" y="610099"/>
                    </a:cubicBezTo>
                    <a:cubicBezTo>
                      <a:pt x="3508" y="603855"/>
                      <a:pt x="0" y="595386"/>
                      <a:pt x="0" y="586555"/>
                    </a:cubicBezTo>
                    <a:lnTo>
                      <a:pt x="0" y="33297"/>
                    </a:lnTo>
                    <a:cubicBezTo>
                      <a:pt x="0" y="24466"/>
                      <a:pt x="3508" y="15997"/>
                      <a:pt x="9752" y="9752"/>
                    </a:cubicBezTo>
                    <a:cubicBezTo>
                      <a:pt x="15997" y="3508"/>
                      <a:pt x="24466" y="0"/>
                      <a:pt x="33297" y="0"/>
                    </a:cubicBezTo>
                    <a:close/>
                  </a:path>
                </a:pathLst>
              </a:custGeom>
              <a:solidFill>
                <a:srgbClr val="D0F9FF"/>
              </a:solidFill>
              <a:ln w="19050" cap="sq">
                <a:solidFill>
                  <a:srgbClr val="000000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1490680" cy="6484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294912" y="2434335"/>
              <a:ext cx="975926" cy="844176"/>
            </a:xfrm>
            <a:custGeom>
              <a:avLst/>
              <a:gdLst/>
              <a:ahLst/>
              <a:cxnLst/>
              <a:rect l="l" t="t" r="r" b="b"/>
              <a:pathLst>
                <a:path w="975926" h="844176">
                  <a:moveTo>
                    <a:pt x="0" y="0"/>
                  </a:moveTo>
                  <a:lnTo>
                    <a:pt x="975926" y="0"/>
                  </a:lnTo>
                  <a:lnTo>
                    <a:pt x="975926" y="844176"/>
                  </a:lnTo>
                  <a:lnTo>
                    <a:pt x="0" y="844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345148" y="2194427"/>
              <a:ext cx="2818296" cy="1190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0"/>
                </a:lnSpc>
                <a:spcBef>
                  <a:spcPct val="0"/>
                </a:spcBef>
              </a:pPr>
              <a:r>
                <a:rPr lang="en-US" sz="1736" b="1">
                  <a:solidFill>
                    <a:srgbClr val="10427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VERSION SAVED WITH TIMESTAMP AS HISTORY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558543" y="6686214"/>
            <a:ext cx="3577358" cy="2960972"/>
            <a:chOff x="0" y="0"/>
            <a:chExt cx="4769810" cy="3947963"/>
          </a:xfrm>
        </p:grpSpPr>
        <p:sp>
          <p:nvSpPr>
            <p:cNvPr id="17" name="Freeform 17"/>
            <p:cNvSpPr/>
            <p:nvPr/>
          </p:nvSpPr>
          <p:spPr>
            <a:xfrm rot="5400000" flipV="1">
              <a:off x="1792951" y="423788"/>
              <a:ext cx="1779688" cy="932112"/>
            </a:xfrm>
            <a:custGeom>
              <a:avLst/>
              <a:gdLst/>
              <a:ahLst/>
              <a:cxnLst/>
              <a:rect l="l" t="t" r="r" b="b"/>
              <a:pathLst>
                <a:path w="1779688" h="932112">
                  <a:moveTo>
                    <a:pt x="0" y="932112"/>
                  </a:moveTo>
                  <a:lnTo>
                    <a:pt x="1779688" y="932112"/>
                  </a:lnTo>
                  <a:lnTo>
                    <a:pt x="1779688" y="0"/>
                  </a:lnTo>
                  <a:lnTo>
                    <a:pt x="0" y="0"/>
                  </a:lnTo>
                  <a:lnTo>
                    <a:pt x="0" y="93211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0" y="2014302"/>
              <a:ext cx="4769810" cy="1933662"/>
              <a:chOff x="0" y="0"/>
              <a:chExt cx="1529003" cy="61985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529003" cy="619852"/>
              </a:xfrm>
              <a:custGeom>
                <a:avLst/>
                <a:gdLst/>
                <a:ahLst/>
                <a:cxnLst/>
                <a:rect l="l" t="t" r="r" b="b"/>
                <a:pathLst>
                  <a:path w="1529003" h="619852">
                    <a:moveTo>
                      <a:pt x="32462" y="0"/>
                    </a:moveTo>
                    <a:lnTo>
                      <a:pt x="1496541" y="0"/>
                    </a:lnTo>
                    <a:cubicBezTo>
                      <a:pt x="1505150" y="0"/>
                      <a:pt x="1513407" y="3420"/>
                      <a:pt x="1519495" y="9508"/>
                    </a:cubicBezTo>
                    <a:cubicBezTo>
                      <a:pt x="1525583" y="15596"/>
                      <a:pt x="1529003" y="23853"/>
                      <a:pt x="1529003" y="32462"/>
                    </a:cubicBezTo>
                    <a:lnTo>
                      <a:pt x="1529003" y="587389"/>
                    </a:lnTo>
                    <a:cubicBezTo>
                      <a:pt x="1529003" y="605318"/>
                      <a:pt x="1514469" y="619852"/>
                      <a:pt x="1496541" y="619852"/>
                    </a:cubicBezTo>
                    <a:lnTo>
                      <a:pt x="32462" y="619852"/>
                    </a:lnTo>
                    <a:cubicBezTo>
                      <a:pt x="23853" y="619852"/>
                      <a:pt x="15596" y="616432"/>
                      <a:pt x="9508" y="610344"/>
                    </a:cubicBezTo>
                    <a:cubicBezTo>
                      <a:pt x="3420" y="604256"/>
                      <a:pt x="0" y="595999"/>
                      <a:pt x="0" y="587389"/>
                    </a:cubicBezTo>
                    <a:lnTo>
                      <a:pt x="0" y="32462"/>
                    </a:lnTo>
                    <a:cubicBezTo>
                      <a:pt x="0" y="23853"/>
                      <a:pt x="3420" y="15596"/>
                      <a:pt x="9508" y="9508"/>
                    </a:cubicBezTo>
                    <a:cubicBezTo>
                      <a:pt x="15596" y="3420"/>
                      <a:pt x="23853" y="0"/>
                      <a:pt x="32462" y="0"/>
                    </a:cubicBezTo>
                    <a:close/>
                  </a:path>
                </a:pathLst>
              </a:custGeom>
              <a:solidFill>
                <a:srgbClr val="D6DEFF"/>
              </a:solidFill>
              <a:ln w="19050" cap="sq">
                <a:solidFill>
                  <a:srgbClr val="000000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1529003" cy="6484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295110" y="2639849"/>
              <a:ext cx="832589" cy="849580"/>
            </a:xfrm>
            <a:custGeom>
              <a:avLst/>
              <a:gdLst/>
              <a:ahLst/>
              <a:cxnLst/>
              <a:rect l="l" t="t" r="r" b="b"/>
              <a:pathLst>
                <a:path w="832589" h="849580">
                  <a:moveTo>
                    <a:pt x="0" y="0"/>
                  </a:moveTo>
                  <a:lnTo>
                    <a:pt x="832589" y="0"/>
                  </a:lnTo>
                  <a:lnTo>
                    <a:pt x="832589" y="849580"/>
                  </a:lnTo>
                  <a:lnTo>
                    <a:pt x="0" y="849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51765" y="2450517"/>
              <a:ext cx="3039658" cy="1190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0"/>
                </a:lnSpc>
                <a:spcBef>
                  <a:spcPct val="0"/>
                </a:spcBef>
              </a:pPr>
              <a:r>
                <a:rPr lang="en-US" sz="1736" b="1">
                  <a:solidFill>
                    <a:srgbClr val="10427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LINKED TO TABLEAU FOR REALTIME DASHBOARDS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100252" y="4548941"/>
            <a:ext cx="3751859" cy="2804656"/>
            <a:chOff x="0" y="0"/>
            <a:chExt cx="5002479" cy="3739541"/>
          </a:xfrm>
        </p:grpSpPr>
        <p:sp>
          <p:nvSpPr>
            <p:cNvPr id="24" name="Freeform 24"/>
            <p:cNvSpPr/>
            <p:nvPr/>
          </p:nvSpPr>
          <p:spPr>
            <a:xfrm rot="5400000">
              <a:off x="-396527" y="396527"/>
              <a:ext cx="1665206" cy="872152"/>
            </a:xfrm>
            <a:custGeom>
              <a:avLst/>
              <a:gdLst/>
              <a:ahLst/>
              <a:cxnLst/>
              <a:rect l="l" t="t" r="r" b="b"/>
              <a:pathLst>
                <a:path w="1665206" h="872152">
                  <a:moveTo>
                    <a:pt x="0" y="0"/>
                  </a:moveTo>
                  <a:lnTo>
                    <a:pt x="1665206" y="0"/>
                  </a:lnTo>
                  <a:lnTo>
                    <a:pt x="1665206" y="872152"/>
                  </a:lnTo>
                  <a:lnTo>
                    <a:pt x="0" y="87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578808" y="1805880"/>
              <a:ext cx="4423670" cy="1933662"/>
              <a:chOff x="0" y="0"/>
              <a:chExt cx="1418045" cy="61985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418045" cy="619852"/>
              </a:xfrm>
              <a:custGeom>
                <a:avLst/>
                <a:gdLst/>
                <a:ahLst/>
                <a:cxnLst/>
                <a:rect l="l" t="t" r="r" b="b"/>
                <a:pathLst>
                  <a:path w="1418045" h="619852">
                    <a:moveTo>
                      <a:pt x="35002" y="0"/>
                    </a:moveTo>
                    <a:lnTo>
                      <a:pt x="1383043" y="0"/>
                    </a:lnTo>
                    <a:cubicBezTo>
                      <a:pt x="1402374" y="0"/>
                      <a:pt x="1418045" y="15671"/>
                      <a:pt x="1418045" y="35002"/>
                    </a:cubicBezTo>
                    <a:lnTo>
                      <a:pt x="1418045" y="584849"/>
                    </a:lnTo>
                    <a:cubicBezTo>
                      <a:pt x="1418045" y="594133"/>
                      <a:pt x="1414357" y="603036"/>
                      <a:pt x="1407793" y="609600"/>
                    </a:cubicBezTo>
                    <a:cubicBezTo>
                      <a:pt x="1401229" y="616164"/>
                      <a:pt x="1392326" y="619852"/>
                      <a:pt x="1383043" y="619852"/>
                    </a:cubicBezTo>
                    <a:lnTo>
                      <a:pt x="35002" y="619852"/>
                    </a:lnTo>
                    <a:cubicBezTo>
                      <a:pt x="25719" y="619852"/>
                      <a:pt x="16816" y="616164"/>
                      <a:pt x="10252" y="609600"/>
                    </a:cubicBezTo>
                    <a:cubicBezTo>
                      <a:pt x="3688" y="603036"/>
                      <a:pt x="0" y="594133"/>
                      <a:pt x="0" y="584849"/>
                    </a:cubicBezTo>
                    <a:lnTo>
                      <a:pt x="0" y="35002"/>
                    </a:lnTo>
                    <a:cubicBezTo>
                      <a:pt x="0" y="25719"/>
                      <a:pt x="3688" y="16816"/>
                      <a:pt x="10252" y="10252"/>
                    </a:cubicBezTo>
                    <a:cubicBezTo>
                      <a:pt x="16816" y="3688"/>
                      <a:pt x="25719" y="0"/>
                      <a:pt x="35002" y="0"/>
                    </a:cubicBezTo>
                    <a:close/>
                  </a:path>
                </a:pathLst>
              </a:custGeom>
              <a:solidFill>
                <a:srgbClr val="FFD2E9"/>
              </a:solidFill>
              <a:ln w="19050" cap="sq">
                <a:solidFill>
                  <a:srgbClr val="000000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28575"/>
                <a:ext cx="1418045" cy="6484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835775" y="2363013"/>
              <a:ext cx="973369" cy="973369"/>
            </a:xfrm>
            <a:custGeom>
              <a:avLst/>
              <a:gdLst/>
              <a:ahLst/>
              <a:cxnLst/>
              <a:rect l="l" t="t" r="r" b="b"/>
              <a:pathLst>
                <a:path w="973369" h="973369">
                  <a:moveTo>
                    <a:pt x="0" y="0"/>
                  </a:moveTo>
                  <a:lnTo>
                    <a:pt x="973369" y="0"/>
                  </a:lnTo>
                  <a:lnTo>
                    <a:pt x="973369" y="973369"/>
                  </a:lnTo>
                  <a:lnTo>
                    <a:pt x="0" y="973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912970" y="2360396"/>
              <a:ext cx="2630439" cy="786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0"/>
                </a:lnSpc>
                <a:spcBef>
                  <a:spcPct val="0"/>
                </a:spcBef>
              </a:pPr>
              <a:r>
                <a:rPr lang="en-US" sz="1736" b="1">
                  <a:solidFill>
                    <a:srgbClr val="10427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FILE SAVED AS “UPDATED DATA”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803297" y="1911290"/>
            <a:ext cx="3623531" cy="2825252"/>
            <a:chOff x="0" y="0"/>
            <a:chExt cx="4831375" cy="3767003"/>
          </a:xfrm>
        </p:grpSpPr>
        <p:sp>
          <p:nvSpPr>
            <p:cNvPr id="31" name="Freeform 31"/>
            <p:cNvSpPr/>
            <p:nvPr/>
          </p:nvSpPr>
          <p:spPr>
            <a:xfrm rot="5400000">
              <a:off x="-396527" y="396527"/>
              <a:ext cx="1665206" cy="872152"/>
            </a:xfrm>
            <a:custGeom>
              <a:avLst/>
              <a:gdLst/>
              <a:ahLst/>
              <a:cxnLst/>
              <a:rect l="l" t="t" r="r" b="b"/>
              <a:pathLst>
                <a:path w="1665206" h="872152">
                  <a:moveTo>
                    <a:pt x="0" y="0"/>
                  </a:moveTo>
                  <a:lnTo>
                    <a:pt x="1665206" y="0"/>
                  </a:lnTo>
                  <a:lnTo>
                    <a:pt x="1665206" y="872152"/>
                  </a:lnTo>
                  <a:lnTo>
                    <a:pt x="0" y="87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407704" y="1833342"/>
              <a:ext cx="4423670" cy="1933662"/>
              <a:chOff x="0" y="0"/>
              <a:chExt cx="1418045" cy="61985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418045" cy="619852"/>
              </a:xfrm>
              <a:custGeom>
                <a:avLst/>
                <a:gdLst/>
                <a:ahLst/>
                <a:cxnLst/>
                <a:rect l="l" t="t" r="r" b="b"/>
                <a:pathLst>
                  <a:path w="1418045" h="619852">
                    <a:moveTo>
                      <a:pt x="35002" y="0"/>
                    </a:moveTo>
                    <a:lnTo>
                      <a:pt x="1383043" y="0"/>
                    </a:lnTo>
                    <a:cubicBezTo>
                      <a:pt x="1402374" y="0"/>
                      <a:pt x="1418045" y="15671"/>
                      <a:pt x="1418045" y="35002"/>
                    </a:cubicBezTo>
                    <a:lnTo>
                      <a:pt x="1418045" y="584849"/>
                    </a:lnTo>
                    <a:cubicBezTo>
                      <a:pt x="1418045" y="594133"/>
                      <a:pt x="1414357" y="603036"/>
                      <a:pt x="1407793" y="609600"/>
                    </a:cubicBezTo>
                    <a:cubicBezTo>
                      <a:pt x="1401229" y="616164"/>
                      <a:pt x="1392326" y="619852"/>
                      <a:pt x="1383043" y="619852"/>
                    </a:cubicBezTo>
                    <a:lnTo>
                      <a:pt x="35002" y="619852"/>
                    </a:lnTo>
                    <a:cubicBezTo>
                      <a:pt x="25719" y="619852"/>
                      <a:pt x="16816" y="616164"/>
                      <a:pt x="10252" y="609600"/>
                    </a:cubicBezTo>
                    <a:cubicBezTo>
                      <a:pt x="3688" y="603036"/>
                      <a:pt x="0" y="594133"/>
                      <a:pt x="0" y="584849"/>
                    </a:cubicBezTo>
                    <a:lnTo>
                      <a:pt x="0" y="35002"/>
                    </a:lnTo>
                    <a:cubicBezTo>
                      <a:pt x="0" y="25719"/>
                      <a:pt x="3688" y="16816"/>
                      <a:pt x="10252" y="10252"/>
                    </a:cubicBezTo>
                    <a:cubicBezTo>
                      <a:pt x="16816" y="3688"/>
                      <a:pt x="25719" y="0"/>
                      <a:pt x="35002" y="0"/>
                    </a:cubicBezTo>
                    <a:close/>
                  </a:path>
                </a:pathLst>
              </a:custGeom>
              <a:solidFill>
                <a:srgbClr val="FCFFB9"/>
              </a:solidFill>
              <a:ln w="19050" cap="sq">
                <a:solidFill>
                  <a:srgbClr val="000000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28575"/>
                <a:ext cx="1418045" cy="6484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1012898" y="2213325"/>
              <a:ext cx="3273498" cy="1190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0"/>
                </a:lnSpc>
                <a:spcBef>
                  <a:spcPct val="0"/>
                </a:spcBef>
              </a:pPr>
              <a:r>
                <a:rPr lang="en-US" sz="1736" b="1">
                  <a:solidFill>
                    <a:srgbClr val="10427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CLEAN DATA SAVED TO GOOGLE DRIVE IN TWO WAYS: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077663" y="1884411"/>
            <a:ext cx="3317753" cy="2852132"/>
            <a:chOff x="0" y="0"/>
            <a:chExt cx="4423670" cy="3802842"/>
          </a:xfrm>
        </p:grpSpPr>
        <p:sp>
          <p:nvSpPr>
            <p:cNvPr id="37" name="Freeform 37"/>
            <p:cNvSpPr/>
            <p:nvPr/>
          </p:nvSpPr>
          <p:spPr>
            <a:xfrm rot="5400000" flipV="1">
              <a:off x="3127687" y="405061"/>
              <a:ext cx="1701045" cy="890922"/>
            </a:xfrm>
            <a:custGeom>
              <a:avLst/>
              <a:gdLst/>
              <a:ahLst/>
              <a:cxnLst/>
              <a:rect l="l" t="t" r="r" b="b"/>
              <a:pathLst>
                <a:path w="1701045" h="890922">
                  <a:moveTo>
                    <a:pt x="0" y="890923"/>
                  </a:moveTo>
                  <a:lnTo>
                    <a:pt x="1701045" y="890923"/>
                  </a:lnTo>
                  <a:lnTo>
                    <a:pt x="1701045" y="0"/>
                  </a:lnTo>
                  <a:lnTo>
                    <a:pt x="0" y="0"/>
                  </a:lnTo>
                  <a:lnTo>
                    <a:pt x="0" y="89092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8" name="Group 38"/>
            <p:cNvGrpSpPr/>
            <p:nvPr/>
          </p:nvGrpSpPr>
          <p:grpSpPr>
            <a:xfrm>
              <a:off x="0" y="1869181"/>
              <a:ext cx="4423670" cy="1933662"/>
              <a:chOff x="0" y="0"/>
              <a:chExt cx="1418045" cy="61985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418045" cy="619852"/>
              </a:xfrm>
              <a:custGeom>
                <a:avLst/>
                <a:gdLst/>
                <a:ahLst/>
                <a:cxnLst/>
                <a:rect l="l" t="t" r="r" b="b"/>
                <a:pathLst>
                  <a:path w="1418045" h="619852">
                    <a:moveTo>
                      <a:pt x="35002" y="0"/>
                    </a:moveTo>
                    <a:lnTo>
                      <a:pt x="1383043" y="0"/>
                    </a:lnTo>
                    <a:cubicBezTo>
                      <a:pt x="1402374" y="0"/>
                      <a:pt x="1418045" y="15671"/>
                      <a:pt x="1418045" y="35002"/>
                    </a:cubicBezTo>
                    <a:lnTo>
                      <a:pt x="1418045" y="584849"/>
                    </a:lnTo>
                    <a:cubicBezTo>
                      <a:pt x="1418045" y="594133"/>
                      <a:pt x="1414357" y="603036"/>
                      <a:pt x="1407793" y="609600"/>
                    </a:cubicBezTo>
                    <a:cubicBezTo>
                      <a:pt x="1401229" y="616164"/>
                      <a:pt x="1392326" y="619852"/>
                      <a:pt x="1383043" y="619852"/>
                    </a:cubicBezTo>
                    <a:lnTo>
                      <a:pt x="35002" y="619852"/>
                    </a:lnTo>
                    <a:cubicBezTo>
                      <a:pt x="25719" y="619852"/>
                      <a:pt x="16816" y="616164"/>
                      <a:pt x="10252" y="609600"/>
                    </a:cubicBezTo>
                    <a:cubicBezTo>
                      <a:pt x="3688" y="603036"/>
                      <a:pt x="0" y="594133"/>
                      <a:pt x="0" y="584849"/>
                    </a:cubicBezTo>
                    <a:lnTo>
                      <a:pt x="0" y="35002"/>
                    </a:lnTo>
                    <a:cubicBezTo>
                      <a:pt x="0" y="25719"/>
                      <a:pt x="3688" y="16816"/>
                      <a:pt x="10252" y="10252"/>
                    </a:cubicBezTo>
                    <a:cubicBezTo>
                      <a:pt x="16816" y="3688"/>
                      <a:pt x="25719" y="0"/>
                      <a:pt x="35002" y="0"/>
                    </a:cubicBezTo>
                    <a:close/>
                  </a:path>
                </a:pathLst>
              </a:custGeom>
              <a:solidFill>
                <a:srgbClr val="E7D6FF"/>
              </a:solidFill>
              <a:ln w="19050" cap="sq">
                <a:solidFill>
                  <a:srgbClr val="000000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28575"/>
                <a:ext cx="1418045" cy="6484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1" name="Freeform 41"/>
            <p:cNvSpPr/>
            <p:nvPr/>
          </p:nvSpPr>
          <p:spPr>
            <a:xfrm>
              <a:off x="421951" y="2441016"/>
              <a:ext cx="789990" cy="789990"/>
            </a:xfrm>
            <a:custGeom>
              <a:avLst/>
              <a:gdLst/>
              <a:ahLst/>
              <a:cxnLst/>
              <a:rect l="l" t="t" r="r" b="b"/>
              <a:pathLst>
                <a:path w="789990" h="789990">
                  <a:moveTo>
                    <a:pt x="0" y="0"/>
                  </a:moveTo>
                  <a:lnTo>
                    <a:pt x="789990" y="0"/>
                  </a:lnTo>
                  <a:lnTo>
                    <a:pt x="789990" y="789990"/>
                  </a:lnTo>
                  <a:lnTo>
                    <a:pt x="0" y="789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266950" y="2221889"/>
              <a:ext cx="2885750" cy="1190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0"/>
                </a:lnSpc>
                <a:spcBef>
                  <a:spcPct val="0"/>
                </a:spcBef>
              </a:pPr>
              <a:r>
                <a:rPr lang="en-US" sz="1736" b="1">
                  <a:solidFill>
                    <a:srgbClr val="10427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OPTION TO DOWNLOAD THE INTEGRATED DATA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5179299" y="668400"/>
            <a:ext cx="3845840" cy="1450246"/>
            <a:chOff x="0" y="0"/>
            <a:chExt cx="5127786" cy="1933662"/>
          </a:xfrm>
        </p:grpSpPr>
        <p:sp>
          <p:nvSpPr>
            <p:cNvPr id="44" name="Freeform 44"/>
            <p:cNvSpPr/>
            <p:nvPr/>
          </p:nvSpPr>
          <p:spPr>
            <a:xfrm flipV="1">
              <a:off x="3348098" y="262650"/>
              <a:ext cx="1779688" cy="932112"/>
            </a:xfrm>
            <a:custGeom>
              <a:avLst/>
              <a:gdLst/>
              <a:ahLst/>
              <a:cxnLst/>
              <a:rect l="l" t="t" r="r" b="b"/>
              <a:pathLst>
                <a:path w="1779688" h="932112">
                  <a:moveTo>
                    <a:pt x="0" y="932112"/>
                  </a:moveTo>
                  <a:lnTo>
                    <a:pt x="1779688" y="932112"/>
                  </a:lnTo>
                  <a:lnTo>
                    <a:pt x="1779688" y="0"/>
                  </a:lnTo>
                  <a:lnTo>
                    <a:pt x="0" y="0"/>
                  </a:lnTo>
                  <a:lnTo>
                    <a:pt x="0" y="93211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" name="Group 45"/>
            <p:cNvGrpSpPr/>
            <p:nvPr/>
          </p:nvGrpSpPr>
          <p:grpSpPr>
            <a:xfrm>
              <a:off x="0" y="0"/>
              <a:ext cx="4423670" cy="1933662"/>
              <a:chOff x="0" y="0"/>
              <a:chExt cx="1418045" cy="619852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418045" cy="619852"/>
              </a:xfrm>
              <a:custGeom>
                <a:avLst/>
                <a:gdLst/>
                <a:ahLst/>
                <a:cxnLst/>
                <a:rect l="l" t="t" r="r" b="b"/>
                <a:pathLst>
                  <a:path w="1418045" h="619852">
                    <a:moveTo>
                      <a:pt x="38359" y="0"/>
                    </a:moveTo>
                    <a:lnTo>
                      <a:pt x="1379687" y="0"/>
                    </a:lnTo>
                    <a:cubicBezTo>
                      <a:pt x="1400871" y="0"/>
                      <a:pt x="1418045" y="17174"/>
                      <a:pt x="1418045" y="38359"/>
                    </a:cubicBezTo>
                    <a:lnTo>
                      <a:pt x="1418045" y="581493"/>
                    </a:lnTo>
                    <a:cubicBezTo>
                      <a:pt x="1418045" y="602678"/>
                      <a:pt x="1400871" y="619852"/>
                      <a:pt x="1379687" y="619852"/>
                    </a:cubicBezTo>
                    <a:lnTo>
                      <a:pt x="38359" y="619852"/>
                    </a:lnTo>
                    <a:cubicBezTo>
                      <a:pt x="17174" y="619852"/>
                      <a:pt x="0" y="602678"/>
                      <a:pt x="0" y="581493"/>
                    </a:cubicBezTo>
                    <a:lnTo>
                      <a:pt x="0" y="38359"/>
                    </a:lnTo>
                    <a:cubicBezTo>
                      <a:pt x="0" y="17174"/>
                      <a:pt x="17174" y="0"/>
                      <a:pt x="38359" y="0"/>
                    </a:cubicBezTo>
                    <a:close/>
                  </a:path>
                </a:pathLst>
              </a:custGeom>
              <a:solidFill>
                <a:srgbClr val="FAE4F3"/>
              </a:solidFill>
              <a:ln w="19050" cap="sq">
                <a:solidFill>
                  <a:srgbClr val="000000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28575"/>
                <a:ext cx="1418045" cy="6484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8" name="Freeform 48"/>
            <p:cNvSpPr/>
            <p:nvPr/>
          </p:nvSpPr>
          <p:spPr>
            <a:xfrm>
              <a:off x="322575" y="608837"/>
              <a:ext cx="857470" cy="715988"/>
            </a:xfrm>
            <a:custGeom>
              <a:avLst/>
              <a:gdLst/>
              <a:ahLst/>
              <a:cxnLst/>
              <a:rect l="l" t="t" r="r" b="b"/>
              <a:pathLst>
                <a:path w="857470" h="715988">
                  <a:moveTo>
                    <a:pt x="0" y="0"/>
                  </a:moveTo>
                  <a:lnTo>
                    <a:pt x="857470" y="0"/>
                  </a:lnTo>
                  <a:lnTo>
                    <a:pt x="857470" y="715988"/>
                  </a:lnTo>
                  <a:lnTo>
                    <a:pt x="0" y="71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1305305" y="140030"/>
              <a:ext cx="2841778" cy="1593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0"/>
                </a:lnSpc>
                <a:spcBef>
                  <a:spcPct val="0"/>
                </a:spcBef>
              </a:pPr>
              <a:r>
                <a:rPr lang="en-US" sz="1736" b="1">
                  <a:solidFill>
                    <a:srgbClr val="10427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AUTOMATED DATA CLEANING AND INTEGRATION IN BACKEND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9115778" y="668400"/>
            <a:ext cx="2755557" cy="1450246"/>
            <a:chOff x="0" y="0"/>
            <a:chExt cx="3674077" cy="1933662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3674077" cy="1933662"/>
              <a:chOff x="0" y="0"/>
              <a:chExt cx="1177756" cy="619852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77756" cy="619852"/>
              </a:xfrm>
              <a:custGeom>
                <a:avLst/>
                <a:gdLst/>
                <a:ahLst/>
                <a:cxnLst/>
                <a:rect l="l" t="t" r="r" b="b"/>
                <a:pathLst>
                  <a:path w="1177756" h="619852">
                    <a:moveTo>
                      <a:pt x="42143" y="0"/>
                    </a:moveTo>
                    <a:lnTo>
                      <a:pt x="1135613" y="0"/>
                    </a:lnTo>
                    <a:cubicBezTo>
                      <a:pt x="1146790" y="0"/>
                      <a:pt x="1157509" y="4440"/>
                      <a:pt x="1165413" y="12344"/>
                    </a:cubicBezTo>
                    <a:cubicBezTo>
                      <a:pt x="1173316" y="20247"/>
                      <a:pt x="1177756" y="30966"/>
                      <a:pt x="1177756" y="42143"/>
                    </a:cubicBezTo>
                    <a:lnTo>
                      <a:pt x="1177756" y="577708"/>
                    </a:lnTo>
                    <a:cubicBezTo>
                      <a:pt x="1177756" y="588885"/>
                      <a:pt x="1173316" y="599605"/>
                      <a:pt x="1165413" y="607508"/>
                    </a:cubicBezTo>
                    <a:cubicBezTo>
                      <a:pt x="1157509" y="615412"/>
                      <a:pt x="1146790" y="619852"/>
                      <a:pt x="1135613" y="619852"/>
                    </a:cubicBezTo>
                    <a:lnTo>
                      <a:pt x="42143" y="619852"/>
                    </a:lnTo>
                    <a:cubicBezTo>
                      <a:pt x="30966" y="619852"/>
                      <a:pt x="20247" y="615412"/>
                      <a:pt x="12344" y="607508"/>
                    </a:cubicBezTo>
                    <a:cubicBezTo>
                      <a:pt x="4440" y="599605"/>
                      <a:pt x="0" y="588885"/>
                      <a:pt x="0" y="577708"/>
                    </a:cubicBezTo>
                    <a:lnTo>
                      <a:pt x="0" y="42143"/>
                    </a:lnTo>
                    <a:cubicBezTo>
                      <a:pt x="0" y="30966"/>
                      <a:pt x="4440" y="20247"/>
                      <a:pt x="12344" y="12344"/>
                    </a:cubicBezTo>
                    <a:cubicBezTo>
                      <a:pt x="20247" y="4440"/>
                      <a:pt x="30966" y="0"/>
                      <a:pt x="42143" y="0"/>
                    </a:cubicBezTo>
                    <a:close/>
                  </a:path>
                </a:pathLst>
              </a:custGeom>
              <a:solidFill>
                <a:srgbClr val="E2F8DB"/>
              </a:solidFill>
              <a:ln w="19050" cap="sq">
                <a:solidFill>
                  <a:srgbClr val="000000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1177756" cy="6484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4" name="Freeform 54"/>
            <p:cNvSpPr/>
            <p:nvPr/>
          </p:nvSpPr>
          <p:spPr>
            <a:xfrm>
              <a:off x="459287" y="569094"/>
              <a:ext cx="711949" cy="795474"/>
            </a:xfrm>
            <a:custGeom>
              <a:avLst/>
              <a:gdLst/>
              <a:ahLst/>
              <a:cxnLst/>
              <a:rect l="l" t="t" r="r" b="b"/>
              <a:pathLst>
                <a:path w="711949" h="795474">
                  <a:moveTo>
                    <a:pt x="0" y="0"/>
                  </a:moveTo>
                  <a:lnTo>
                    <a:pt x="711949" y="0"/>
                  </a:lnTo>
                  <a:lnTo>
                    <a:pt x="711949" y="795474"/>
                  </a:lnTo>
                  <a:lnTo>
                    <a:pt x="0" y="795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1043638" y="352709"/>
              <a:ext cx="2630439" cy="1190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0"/>
                </a:lnSpc>
                <a:spcBef>
                  <a:spcPct val="0"/>
                </a:spcBef>
              </a:pPr>
              <a:r>
                <a:rPr lang="en-US" sz="1736" b="1">
                  <a:solidFill>
                    <a:srgbClr val="10427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CLEANED AND INTEGRATED DATA READY </a:t>
              </a:r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670621" y="3804604"/>
            <a:ext cx="5035442" cy="2582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2"/>
              </a:lnSpc>
            </a:pPr>
            <a:r>
              <a:rPr lang="en-US" sz="4916">
                <a:solidFill>
                  <a:srgbClr val="104271"/>
                </a:solidFill>
                <a:latin typeface="RoxboroughCF"/>
                <a:ea typeface="RoxboroughCF"/>
                <a:cs typeface="RoxboroughCF"/>
                <a:sym typeface="RoxboroughCF"/>
              </a:rPr>
              <a:t>SYSTEM WORKFLOW &amp; DELIVARABLES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658</Words>
  <Application>Microsoft Macintosh PowerPoint</Application>
  <PresentationFormat>Custom</PresentationFormat>
  <Paragraphs>119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Inter Ultra-Bold</vt:lpstr>
      <vt:lpstr>Calibri</vt:lpstr>
      <vt:lpstr>Inter Semi-Bold</vt:lpstr>
      <vt:lpstr>Inter</vt:lpstr>
      <vt:lpstr>RoxboroughCF</vt:lpstr>
      <vt:lpstr>Inter Medium</vt:lpstr>
      <vt:lpstr>Arial</vt:lpstr>
      <vt:lpstr>Glacial Indifference Bold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UCU CAPSTONE SLIDES</dc:title>
  <cp:lastModifiedBy>Vaishali Sharma</cp:lastModifiedBy>
  <cp:revision>3</cp:revision>
  <dcterms:created xsi:type="dcterms:W3CDTF">2006-08-16T00:00:00Z</dcterms:created>
  <dcterms:modified xsi:type="dcterms:W3CDTF">2025-01-12T06:23:07Z</dcterms:modified>
  <dc:identifier>DAGXVXE6ZY8</dc:identifier>
</cp:coreProperties>
</file>